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6" r:id="rId4"/>
    <p:sldId id="265" r:id="rId5"/>
    <p:sldId id="272" r:id="rId6"/>
    <p:sldId id="258" r:id="rId7"/>
    <p:sldId id="273" r:id="rId8"/>
    <p:sldId id="259" r:id="rId9"/>
    <p:sldId id="274" r:id="rId10"/>
    <p:sldId id="270" r:id="rId11"/>
    <p:sldId id="275" r:id="rId12"/>
  </p:sldIdLst>
  <p:sldSz cx="12192000" cy="6858000"/>
  <p:notesSz cx="6858000" cy="9144000"/>
  <p:embeddedFontLst>
    <p:embeddedFont>
      <p:font typeface="Montserrat Medium" panose="00000600000000000000" pitchFamily="50" charset="0"/>
      <p:regular r:id="rId14"/>
    </p:embeddedFont>
    <p:embeddedFont>
      <p:font typeface="A La Russ" panose="04000500000000000000" pitchFamily="82" charset="0"/>
      <p:regular r:id="rId15"/>
    </p:embeddedFont>
    <p:embeddedFont>
      <p:font typeface="Montserrat Black" panose="00000A00000000000000" pitchFamily="50" charset="0"/>
      <p:bold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Mongolian Baiti" panose="03000500000000000000" pitchFamily="66" charset="0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E8CA"/>
    <a:srgbClr val="FFFFFF"/>
    <a:srgbClr val="B0CF91"/>
    <a:srgbClr val="8CBA60"/>
    <a:srgbClr val="59724B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Средний стиль 2 —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69" autoAdjust="0"/>
    <p:restoredTop sz="94660"/>
  </p:normalViewPr>
  <p:slideViewPr>
    <p:cSldViewPr snapToGrid="0">
      <p:cViewPr varScale="1">
        <p:scale>
          <a:sx n="65" d="100"/>
          <a:sy n="65" d="100"/>
        </p:scale>
        <p:origin x="6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E82FEF-DE41-414C-AB18-0B12F4A4DAA2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599CB-87E9-4360-A05B-CF54D612DF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581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F599CB-87E9-4360-A05B-CF54D612DF7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048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10595-7776-419C-9838-AD88B4896F4A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8E5FD-3CE2-48F9-8FD3-C2EF1801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289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10595-7776-419C-9838-AD88B4896F4A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8E5FD-3CE2-48F9-8FD3-C2EF1801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396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10595-7776-419C-9838-AD88B4896F4A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8E5FD-3CE2-48F9-8FD3-C2EF1801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164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10595-7776-419C-9838-AD88B4896F4A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8E5FD-3CE2-48F9-8FD3-C2EF1801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678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10595-7776-419C-9838-AD88B4896F4A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8E5FD-3CE2-48F9-8FD3-C2EF1801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757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10595-7776-419C-9838-AD88B4896F4A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8E5FD-3CE2-48F9-8FD3-C2EF1801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41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10595-7776-419C-9838-AD88B4896F4A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8E5FD-3CE2-48F9-8FD3-C2EF1801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086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10595-7776-419C-9838-AD88B4896F4A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8E5FD-3CE2-48F9-8FD3-C2EF1801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232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10595-7776-419C-9838-AD88B4896F4A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8E5FD-3CE2-48F9-8FD3-C2EF1801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919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10595-7776-419C-9838-AD88B4896F4A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8E5FD-3CE2-48F9-8FD3-C2EF1801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082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10595-7776-419C-9838-AD88B4896F4A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8E5FD-3CE2-48F9-8FD3-C2EF1801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254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110595-7776-419C-9838-AD88B4896F4A}" type="datetimeFigureOut">
              <a:rPr lang="en-US" smtClean="0"/>
              <a:t>4/25/2022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88E5FD-3CE2-48F9-8FD3-C2EF180151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980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4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3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microsoft.com/office/2007/relationships/hdphoto" Target="../media/hdphoto1.wdp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microsoft.com/office/2007/relationships/hdphoto" Target="../media/hdphoto2.wdp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microsoft.com/office/2007/relationships/hdphoto" Target="../media/hdphoto2.wdp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12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microsoft.com/office/2007/relationships/hdphoto" Target="../media/hdphoto2.wdp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2.wdp"/><Relationship Id="rId7" Type="http://schemas.openxmlformats.org/officeDocument/2006/relationships/image" Target="../media/image5.png"/><Relationship Id="rId12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microsoft.com/office/2007/relationships/hdphoto" Target="../media/hdphoto1.wdp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12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microsoft.com/office/2007/relationships/hdphoto" Target="../media/hdphoto2.wdp"/><Relationship Id="rId5" Type="http://schemas.openxmlformats.org/officeDocument/2006/relationships/image" Target="../media/image5.png"/><Relationship Id="rId10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9E8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52600" y="1091483"/>
            <a:ext cx="9144000" cy="2387600"/>
          </a:xfrm>
        </p:spPr>
        <p:txBody>
          <a:bodyPr>
            <a:normAutofit/>
          </a:bodyPr>
          <a:lstStyle/>
          <a:p>
            <a:r>
              <a:rPr lang="en-US" sz="13800" dirty="0" err="1" smtClean="0">
                <a:solidFill>
                  <a:srgbClr val="59724B"/>
                </a:solidFill>
                <a:latin typeface="A La Russ" panose="04000500000000000000" pitchFamily="82" charset="0"/>
              </a:rPr>
              <a:t>RuRec</a:t>
            </a:r>
            <a:endParaRPr lang="en-US" sz="138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752600" y="3602039"/>
            <a:ext cx="9144000" cy="1655762"/>
          </a:xfrm>
        </p:spPr>
        <p:txBody>
          <a:bodyPr>
            <a:normAutofit fontScale="92500" lnSpcReduction="10000"/>
          </a:bodyPr>
          <a:lstStyle/>
          <a:p>
            <a:endParaRPr lang="ru-RU" dirty="0"/>
          </a:p>
          <a:p>
            <a:r>
              <a:rPr lang="ru-RU" dirty="0" smtClean="0">
                <a:solidFill>
                  <a:schemeClr val="bg2">
                    <a:lumMod val="50000"/>
                  </a:schemeClr>
                </a:solidFill>
                <a:latin typeface="Montserrat Black" panose="00000A00000000000000" pitchFamily="50" charset="0"/>
              </a:rPr>
              <a:t>Сохрани Матушку-Землю</a:t>
            </a: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Montserrat Black" panose="00000A00000000000000" pitchFamily="50" charset="0"/>
              </a:rPr>
              <a:t>Save Mother-Earth today</a:t>
            </a:r>
          </a:p>
          <a:p>
            <a:r>
              <a:rPr lang="en-US" dirty="0" smtClean="0">
                <a:solidFill>
                  <a:schemeClr val="bg2">
                    <a:lumMod val="50000"/>
                  </a:schemeClr>
                </a:solidFill>
                <a:latin typeface="Montserrat Black" panose="00000A00000000000000" pitchFamily="50" charset="0"/>
              </a:rPr>
              <a:t>The first Slavic eco app </a:t>
            </a:r>
            <a:endParaRPr lang="ru-RU" dirty="0">
              <a:solidFill>
                <a:schemeClr val="bg2">
                  <a:lumMod val="50000"/>
                </a:schemeClr>
              </a:solidFill>
              <a:latin typeface="Montserrat Black" panose="00000A00000000000000" pitchFamily="50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9" y="968527"/>
            <a:ext cx="2805113" cy="280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156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Story 4</a:t>
            </a:r>
            <a:endParaRPr lang="en-US" sz="5400" b="1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i="1" dirty="0" smtClean="0"/>
              <a:t>User can invite friends and compare his results of recycle with them</a:t>
            </a:r>
          </a:p>
          <a:p>
            <a:endParaRPr lang="en-US" i="1" dirty="0"/>
          </a:p>
          <a:p>
            <a:r>
              <a:rPr lang="en-US" i="1" dirty="0" smtClean="0"/>
              <a:t>User has </a:t>
            </a:r>
            <a:r>
              <a:rPr lang="en-US" i="1" u="sng" dirty="0" smtClean="0"/>
              <a:t>personal page </a:t>
            </a:r>
            <a:r>
              <a:rPr lang="en-US" i="1" dirty="0" smtClean="0"/>
              <a:t>where he sees:</a:t>
            </a:r>
          </a:p>
          <a:p>
            <a:pPr lvl="1"/>
            <a:r>
              <a:rPr lang="en-US" sz="2000" i="1" dirty="0" smtClean="0"/>
              <a:t>His personal data: name, </a:t>
            </a:r>
          </a:p>
          <a:p>
            <a:pPr lvl="1"/>
            <a:r>
              <a:rPr lang="en-US" sz="2000" i="1" dirty="0" smtClean="0"/>
              <a:t>User information: login and password</a:t>
            </a:r>
          </a:p>
          <a:p>
            <a:pPr lvl="1"/>
            <a:r>
              <a:rPr lang="en-US" sz="2000" i="1" dirty="0" smtClean="0"/>
              <a:t>Address</a:t>
            </a:r>
          </a:p>
          <a:p>
            <a:pPr lvl="1"/>
            <a:r>
              <a:rPr lang="en-US" sz="2000" i="1" dirty="0" smtClean="0"/>
              <a:t>Total recycled waste</a:t>
            </a:r>
          </a:p>
          <a:p>
            <a:pPr lvl="1"/>
            <a:r>
              <a:rPr lang="en-US" sz="2000" i="1" dirty="0" smtClean="0"/>
              <a:t>Rating </a:t>
            </a:r>
          </a:p>
          <a:p>
            <a:pPr lvl="1"/>
            <a:r>
              <a:rPr lang="en-US" sz="2000" i="1" dirty="0" smtClean="0"/>
              <a:t>Referral code </a:t>
            </a:r>
            <a:endParaRPr lang="en-US" sz="2000" i="1" dirty="0"/>
          </a:p>
          <a:p>
            <a:r>
              <a:rPr lang="en-US" sz="2400" i="1" dirty="0"/>
              <a:t>User clicks </a:t>
            </a:r>
            <a:r>
              <a:rPr lang="en-US" sz="2400" i="1" u="sng" dirty="0"/>
              <a:t>bottom “Share” </a:t>
            </a:r>
            <a:r>
              <a:rPr lang="en-US" sz="2400" i="1" dirty="0"/>
              <a:t>and can send his referral code to his friends vie email</a:t>
            </a:r>
          </a:p>
          <a:p>
            <a:r>
              <a:rPr lang="en-US" sz="2400" i="1" dirty="0" smtClean="0"/>
              <a:t>User can click </a:t>
            </a:r>
            <a:r>
              <a:rPr lang="en-US" sz="2400" i="1" u="sng" dirty="0" smtClean="0"/>
              <a:t>bottom “Compare results” </a:t>
            </a:r>
            <a:r>
              <a:rPr lang="en-US" sz="2400" i="1" dirty="0" smtClean="0"/>
              <a:t>and will be transferred to </a:t>
            </a:r>
            <a:r>
              <a:rPr lang="en-US" sz="2400" i="1" u="sng" dirty="0" smtClean="0"/>
              <a:t>“Saved trees” page </a:t>
            </a:r>
            <a:r>
              <a:rPr lang="en-US" sz="2400" i="1" dirty="0" smtClean="0"/>
              <a:t>where he sees current his ratings and his friends</a:t>
            </a:r>
            <a:endParaRPr lang="en-US" sz="2400" i="1" u="sng" dirty="0" smtClean="0"/>
          </a:p>
        </p:txBody>
      </p:sp>
    </p:spTree>
    <p:extLst>
      <p:ext uri="{BB962C8B-B14F-4D97-AF65-F5344CB8AC3E}">
        <p14:creationId xmlns:p14="http://schemas.microsoft.com/office/powerpoint/2010/main" val="2069506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745" b="3352"/>
          <a:stretch/>
        </p:blipFill>
        <p:spPr>
          <a:xfrm flipH="1">
            <a:off x="-1" y="2535692"/>
            <a:ext cx="3059990" cy="4322308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0" y="-2113"/>
            <a:ext cx="12192000" cy="104575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CBA60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7784926" y="-121440"/>
            <a:ext cx="1633116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59724B"/>
                </a:solidFill>
                <a:latin typeface="A La Russ" panose="04000500000000000000" pitchFamily="82" charset="0"/>
              </a:rPr>
              <a:t>Login</a:t>
            </a:r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008328" y="5"/>
            <a:ext cx="277786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dirty="0" err="1">
                <a:solidFill>
                  <a:srgbClr val="59724B"/>
                </a:solidFill>
                <a:latin typeface="A La Russ" panose="04000500000000000000" pitchFamily="82" charset="0"/>
              </a:rPr>
              <a:t>RuRec</a:t>
            </a:r>
            <a:endParaRPr lang="en-US" sz="66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53" y="75293"/>
            <a:ext cx="813297" cy="813297"/>
          </a:xfrm>
          <a:prstGeom prst="rect">
            <a:avLst/>
          </a:prstGeom>
        </p:spPr>
      </p:pic>
      <p:pic>
        <p:nvPicPr>
          <p:cNvPr id="26" name="Рисунок 2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015" y="1204178"/>
            <a:ext cx="989075" cy="989075"/>
          </a:xfrm>
          <a:prstGeom prst="rect">
            <a:avLst/>
          </a:prstGeom>
        </p:spPr>
      </p:pic>
      <p:pic>
        <p:nvPicPr>
          <p:cNvPr id="27" name="Рисунок 2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049" y="1115101"/>
            <a:ext cx="1051469" cy="1051469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9849" y="1204178"/>
            <a:ext cx="953064" cy="953064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302" y="161368"/>
            <a:ext cx="645554" cy="645554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3815" y="161369"/>
            <a:ext cx="713186" cy="713186"/>
          </a:xfrm>
          <a:prstGeom prst="rect">
            <a:avLst/>
          </a:prstGeom>
        </p:spPr>
      </p:pic>
      <p:sp>
        <p:nvSpPr>
          <p:cNvPr id="31" name="Прямоугольник 30"/>
          <p:cNvSpPr/>
          <p:nvPr/>
        </p:nvSpPr>
        <p:spPr>
          <a:xfrm>
            <a:off x="9962730" y="-98321"/>
            <a:ext cx="1633116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signup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2" name="Прямоугольник 31"/>
          <p:cNvSpPr/>
          <p:nvPr/>
        </p:nvSpPr>
        <p:spPr>
          <a:xfrm>
            <a:off x="2103452" y="1062531"/>
            <a:ext cx="2268670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calculator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3" name="Прямоугольник 32"/>
          <p:cNvSpPr/>
          <p:nvPr/>
        </p:nvSpPr>
        <p:spPr>
          <a:xfrm>
            <a:off x="9072069" y="1083279"/>
            <a:ext cx="1633116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MAP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4" name="Прямоугольник 33"/>
          <p:cNvSpPr/>
          <p:nvPr/>
        </p:nvSpPr>
        <p:spPr>
          <a:xfrm>
            <a:off x="5913791" y="1137434"/>
            <a:ext cx="1771120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Saved trees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 rotWithShape="1">
          <a:blip r:embed="rId11" cstate="print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r="11133" b="110"/>
          <a:stretch/>
        </p:blipFill>
        <p:spPr>
          <a:xfrm>
            <a:off x="9152147" y="2463337"/>
            <a:ext cx="3027154" cy="4356563"/>
          </a:xfrm>
          <a:prstGeom prst="rect">
            <a:avLst/>
          </a:prstGeom>
        </p:spPr>
      </p:pic>
      <p:grpSp>
        <p:nvGrpSpPr>
          <p:cNvPr id="20" name="Группа 19"/>
          <p:cNvGrpSpPr/>
          <p:nvPr/>
        </p:nvGrpSpPr>
        <p:grpSpPr>
          <a:xfrm>
            <a:off x="2615599" y="2263020"/>
            <a:ext cx="6837314" cy="4031958"/>
            <a:chOff x="2860407" y="2287212"/>
            <a:chExt cx="6211661" cy="3240892"/>
          </a:xfrm>
        </p:grpSpPr>
        <p:sp>
          <p:nvSpPr>
            <p:cNvPr id="18" name="Скругленный прямоугольник 17"/>
            <p:cNvSpPr/>
            <p:nvPr/>
          </p:nvSpPr>
          <p:spPr>
            <a:xfrm>
              <a:off x="2997199" y="2287212"/>
              <a:ext cx="6074869" cy="242238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Группа 9"/>
            <p:cNvGrpSpPr/>
            <p:nvPr/>
          </p:nvGrpSpPr>
          <p:grpSpPr>
            <a:xfrm>
              <a:off x="2860407" y="2487374"/>
              <a:ext cx="6038254" cy="3040730"/>
              <a:chOff x="2670602" y="3246036"/>
              <a:chExt cx="6217787" cy="4026769"/>
            </a:xfrm>
          </p:grpSpPr>
          <p:sp>
            <p:nvSpPr>
              <p:cNvPr id="22" name="Прямоугольник 21"/>
              <p:cNvSpPr/>
              <p:nvPr/>
            </p:nvSpPr>
            <p:spPr>
              <a:xfrm>
                <a:off x="2986000" y="6704499"/>
                <a:ext cx="2770080" cy="562066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 dirty="0" smtClean="0">
                    <a:solidFill>
                      <a:schemeClr val="accent6">
                        <a:lumMod val="50000"/>
                      </a:schemeClr>
                    </a:solidFill>
                    <a:latin typeface="A La Russ" panose="04000500000000000000" pitchFamily="82" charset="0"/>
                  </a:rPr>
                  <a:t>share</a:t>
                </a:r>
                <a:endParaRPr lang="en-US" sz="2800" b="1" dirty="0">
                  <a:solidFill>
                    <a:schemeClr val="accent6">
                      <a:lumMod val="50000"/>
                    </a:schemeClr>
                  </a:solidFill>
                  <a:latin typeface="A La Russ" panose="04000500000000000000" pitchFamily="82" charset="0"/>
                </a:endParaRPr>
              </a:p>
            </p:txBody>
          </p:sp>
          <p:sp>
            <p:nvSpPr>
              <p:cNvPr id="24" name="Прямоугольник 23"/>
              <p:cNvSpPr/>
              <p:nvPr/>
            </p:nvSpPr>
            <p:spPr>
              <a:xfrm>
                <a:off x="6488851" y="6727510"/>
                <a:ext cx="2399538" cy="54529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 dirty="0" smtClean="0">
                    <a:solidFill>
                      <a:schemeClr val="accent6">
                        <a:lumMod val="50000"/>
                      </a:schemeClr>
                    </a:solidFill>
                    <a:latin typeface="A La Russ" panose="04000500000000000000" pitchFamily="82" charset="0"/>
                  </a:rPr>
                  <a:t>Compare results</a:t>
                </a:r>
                <a:endParaRPr lang="en-US" sz="2800" b="1" dirty="0">
                  <a:solidFill>
                    <a:schemeClr val="accent6">
                      <a:lumMod val="50000"/>
                    </a:schemeClr>
                  </a:solidFill>
                  <a:latin typeface="A La Russ" panose="04000500000000000000" pitchFamily="82" charset="0"/>
                </a:endParaRPr>
              </a:p>
            </p:txBody>
          </p:sp>
          <p:sp>
            <p:nvSpPr>
              <p:cNvPr id="8" name="Прямоугольник 7"/>
              <p:cNvSpPr/>
              <p:nvPr/>
            </p:nvSpPr>
            <p:spPr>
              <a:xfrm>
                <a:off x="4254088" y="3308900"/>
                <a:ext cx="887592" cy="31017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chemeClr val="accent6">
                        <a:lumMod val="50000"/>
                      </a:schemeClr>
                    </a:solidFill>
                    <a:latin typeface="A La Russ" panose="04000500000000000000" pitchFamily="82" charset="0"/>
                  </a:rPr>
                  <a:t>login</a:t>
                </a:r>
                <a:endParaRPr lang="en-US" sz="2000" dirty="0">
                  <a:solidFill>
                    <a:schemeClr val="accent6">
                      <a:lumMod val="50000"/>
                    </a:schemeClr>
                  </a:solidFill>
                  <a:latin typeface="A La Russ" panose="04000500000000000000" pitchFamily="82" charset="0"/>
                </a:endParaRPr>
              </a:p>
            </p:txBody>
          </p:sp>
          <p:sp>
            <p:nvSpPr>
              <p:cNvPr id="13" name="Скругленный прямоугольник 12"/>
              <p:cNvSpPr/>
              <p:nvPr/>
            </p:nvSpPr>
            <p:spPr>
              <a:xfrm>
                <a:off x="5483398" y="3246036"/>
                <a:ext cx="3113510" cy="371392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 smtClean="0">
                    <a:latin typeface="Mongolian Baiti" panose="03000500000000000000" pitchFamily="66" charset="0"/>
                    <a:cs typeface="Mongolian Baiti" panose="03000500000000000000" pitchFamily="66" charset="0"/>
                  </a:rPr>
                  <a:t>Ivan_recycle</a:t>
                </a:r>
                <a:endParaRPr lang="en-US" dirty="0">
                  <a:latin typeface="Mongolian Baiti" panose="03000500000000000000" pitchFamily="66" charset="0"/>
                  <a:cs typeface="Mongolian Baiti" panose="03000500000000000000" pitchFamily="66" charset="0"/>
                </a:endParaRPr>
              </a:p>
            </p:txBody>
          </p:sp>
          <p:sp>
            <p:nvSpPr>
              <p:cNvPr id="37" name="Прямоугольник 36"/>
              <p:cNvSpPr/>
              <p:nvPr/>
            </p:nvSpPr>
            <p:spPr>
              <a:xfrm>
                <a:off x="2670602" y="4985389"/>
                <a:ext cx="1783833" cy="3228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chemeClr val="accent6">
                        <a:lumMod val="50000"/>
                      </a:schemeClr>
                    </a:solidFill>
                    <a:latin typeface="A La Russ" panose="04000500000000000000" pitchFamily="82" charset="0"/>
                  </a:rPr>
                  <a:t>address</a:t>
                </a:r>
                <a:endParaRPr lang="en-US" sz="2000" dirty="0">
                  <a:solidFill>
                    <a:schemeClr val="accent6">
                      <a:lumMod val="50000"/>
                    </a:schemeClr>
                  </a:solidFill>
                  <a:latin typeface="A La Russ" panose="04000500000000000000" pitchFamily="82" charset="0"/>
                </a:endParaRPr>
              </a:p>
            </p:txBody>
          </p:sp>
          <p:sp>
            <p:nvSpPr>
              <p:cNvPr id="38" name="Прямоугольник 37"/>
              <p:cNvSpPr/>
              <p:nvPr/>
            </p:nvSpPr>
            <p:spPr>
              <a:xfrm>
                <a:off x="4269708" y="3820622"/>
                <a:ext cx="1246048" cy="45627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chemeClr val="accent6">
                        <a:lumMod val="50000"/>
                      </a:schemeClr>
                    </a:solidFill>
                    <a:latin typeface="A La Russ" panose="04000500000000000000" pitchFamily="82" charset="0"/>
                  </a:rPr>
                  <a:t>password</a:t>
                </a:r>
                <a:endParaRPr lang="en-US" sz="2000" dirty="0">
                  <a:solidFill>
                    <a:schemeClr val="accent6">
                      <a:lumMod val="50000"/>
                    </a:schemeClr>
                  </a:solidFill>
                  <a:latin typeface="A La Russ" panose="04000500000000000000" pitchFamily="82" charset="0"/>
                </a:endParaRPr>
              </a:p>
            </p:txBody>
          </p:sp>
        </p:grpSp>
      </p:grpSp>
      <p:pic>
        <p:nvPicPr>
          <p:cNvPr id="48" name="Рисунок 47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480" y="2714458"/>
            <a:ext cx="1114318" cy="1114318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3009188" y="2536329"/>
            <a:ext cx="1264960" cy="139627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Скругленный прямоугольник 50"/>
          <p:cNvSpPr/>
          <p:nvPr/>
        </p:nvSpPr>
        <p:spPr>
          <a:xfrm>
            <a:off x="4324948" y="4141523"/>
            <a:ext cx="4651433" cy="338980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Mongolian Baiti" panose="03000500000000000000" pitchFamily="66" charset="0"/>
                <a:cs typeface="Mongolian Baiti" panose="03000500000000000000" pitchFamily="66" charset="0"/>
              </a:rPr>
              <a:t>Moscow, Red square, 1</a:t>
            </a:r>
            <a:endParaRPr lang="en-US" dirty="0"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53" name="Прямоугольник 52"/>
          <p:cNvSpPr/>
          <p:nvPr/>
        </p:nvSpPr>
        <p:spPr>
          <a:xfrm>
            <a:off x="3811802" y="3616639"/>
            <a:ext cx="1906811" cy="3032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rPr>
              <a:t>name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A La Russ" panose="04000500000000000000" pitchFamily="82" charset="0"/>
            </a:endParaRPr>
          </a:p>
        </p:txBody>
      </p:sp>
      <p:sp>
        <p:nvSpPr>
          <p:cNvPr id="54" name="Скругленный прямоугольник 53"/>
          <p:cNvSpPr/>
          <p:nvPr/>
        </p:nvSpPr>
        <p:spPr>
          <a:xfrm>
            <a:off x="5612840" y="3064315"/>
            <a:ext cx="3328156" cy="34890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Mongolian Baiti" panose="03000500000000000000" pitchFamily="66" charset="0"/>
                <a:cs typeface="Mongolian Baiti" panose="03000500000000000000" pitchFamily="66" charset="0"/>
              </a:rPr>
              <a:t>Qwerty123</a:t>
            </a:r>
            <a:endParaRPr lang="en-US" dirty="0"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55" name="Скругленный прямоугольник 54"/>
          <p:cNvSpPr/>
          <p:nvPr/>
        </p:nvSpPr>
        <p:spPr>
          <a:xfrm>
            <a:off x="5612840" y="3582773"/>
            <a:ext cx="3328156" cy="34890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Mongolian Baiti" panose="03000500000000000000" pitchFamily="66" charset="0"/>
                <a:cs typeface="Mongolian Baiti" panose="03000500000000000000" pitchFamily="66" charset="0"/>
              </a:rPr>
              <a:t>Ivanov Ivan</a:t>
            </a:r>
            <a:endParaRPr lang="en-US" dirty="0"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56" name="Прямоугольник 55"/>
          <p:cNvSpPr/>
          <p:nvPr/>
        </p:nvSpPr>
        <p:spPr>
          <a:xfrm>
            <a:off x="2658494" y="4742225"/>
            <a:ext cx="1906810" cy="3032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rPr>
              <a:t>Referral </a:t>
            </a:r>
          </a:p>
          <a:p>
            <a:pPr algn="ctr"/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rPr>
              <a:t>code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A La Russ" panose="04000500000000000000" pitchFamily="82" charset="0"/>
            </a:endParaRPr>
          </a:p>
        </p:txBody>
      </p:sp>
      <p:sp>
        <p:nvSpPr>
          <p:cNvPr id="57" name="Скругленный прямоугольник 56"/>
          <p:cNvSpPr/>
          <p:nvPr/>
        </p:nvSpPr>
        <p:spPr>
          <a:xfrm>
            <a:off x="4331965" y="4637729"/>
            <a:ext cx="1590999" cy="37425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Mongolian Baiti" panose="03000500000000000000" pitchFamily="66" charset="0"/>
                <a:cs typeface="Mongolian Baiti" panose="03000500000000000000" pitchFamily="66" charset="0"/>
              </a:rPr>
              <a:t>friends1</a:t>
            </a:r>
            <a:endParaRPr lang="en-US" dirty="0"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58" name="Прямоугольник 57"/>
          <p:cNvSpPr/>
          <p:nvPr/>
        </p:nvSpPr>
        <p:spPr>
          <a:xfrm>
            <a:off x="5740022" y="4716825"/>
            <a:ext cx="1906810" cy="3032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rPr>
              <a:t>rating</a:t>
            </a:r>
            <a:endParaRPr lang="en-US" sz="2000" dirty="0">
              <a:solidFill>
                <a:schemeClr val="accent6">
                  <a:lumMod val="50000"/>
                </a:schemeClr>
              </a:solidFill>
              <a:latin typeface="A La Russ" panose="04000500000000000000" pitchFamily="82" charset="0"/>
            </a:endParaRPr>
          </a:p>
        </p:txBody>
      </p:sp>
      <p:sp>
        <p:nvSpPr>
          <p:cNvPr id="59" name="Скругленный прямоугольник 58"/>
          <p:cNvSpPr/>
          <p:nvPr/>
        </p:nvSpPr>
        <p:spPr>
          <a:xfrm>
            <a:off x="7343407" y="4637728"/>
            <a:ext cx="1590999" cy="37425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Mongolian Baiti" panose="03000500000000000000" pitchFamily="66" charset="0"/>
                <a:cs typeface="Mongolian Baiti" panose="03000500000000000000" pitchFamily="66" charset="0"/>
              </a:rPr>
              <a:t>19</a:t>
            </a:r>
            <a:endParaRPr lang="en-US" dirty="0"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pic>
        <p:nvPicPr>
          <p:cNvPr id="60" name="Рисунок 59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0922" y="6004981"/>
            <a:ext cx="628123" cy="568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288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Story 1</a:t>
            </a:r>
            <a:endParaRPr lang="en-US" sz="5400" b="1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smtClean="0"/>
              <a:t>User can find the closest recycle point </a:t>
            </a:r>
            <a:endParaRPr lang="en-US" i="1" dirty="0"/>
          </a:p>
          <a:p>
            <a:endParaRPr lang="en-US" i="1" dirty="0" smtClean="0"/>
          </a:p>
          <a:p>
            <a:r>
              <a:rPr lang="en-US" sz="2400" i="1" dirty="0" smtClean="0"/>
              <a:t>User should be logged in and viewing </a:t>
            </a:r>
            <a:r>
              <a:rPr lang="en-US" sz="2400" i="1" u="sng" dirty="0" smtClean="0"/>
              <a:t>home page </a:t>
            </a:r>
          </a:p>
          <a:p>
            <a:r>
              <a:rPr lang="en-US" sz="2400" i="1" dirty="0" smtClean="0"/>
              <a:t>User clicks Bottom “find the closest location for recycling”</a:t>
            </a:r>
          </a:p>
          <a:p>
            <a:r>
              <a:rPr lang="en-US" sz="2400" i="1" u="sng" dirty="0" smtClean="0"/>
              <a:t>Pop-up</a:t>
            </a:r>
            <a:r>
              <a:rPr lang="en-US" sz="2400" i="1" dirty="0" smtClean="0"/>
              <a:t> appears “Permission for geo-position”</a:t>
            </a:r>
          </a:p>
          <a:p>
            <a:r>
              <a:rPr lang="en-US" sz="2400" i="1" dirty="0" smtClean="0"/>
              <a:t>User clicks bottom “permission for geo-position”</a:t>
            </a:r>
          </a:p>
          <a:p>
            <a:r>
              <a:rPr lang="en-US" sz="2400" i="1" dirty="0" smtClean="0"/>
              <a:t>User</a:t>
            </a:r>
            <a:r>
              <a:rPr lang="en-US" sz="2400" i="1" dirty="0"/>
              <a:t> </a:t>
            </a:r>
            <a:r>
              <a:rPr lang="en-US" sz="2400" i="1" dirty="0" smtClean="0"/>
              <a:t>sees </a:t>
            </a:r>
            <a:r>
              <a:rPr lang="en-US" sz="2400" i="1" u="sng" dirty="0" smtClean="0"/>
              <a:t>the map </a:t>
            </a:r>
            <a:r>
              <a:rPr lang="en-US" sz="2400" i="1" dirty="0" smtClean="0"/>
              <a:t>with </a:t>
            </a:r>
            <a:r>
              <a:rPr lang="en-US" sz="2400" i="1" dirty="0"/>
              <a:t>recycling </a:t>
            </a:r>
            <a:r>
              <a:rPr lang="en-US" sz="2400" i="1" dirty="0" smtClean="0"/>
              <a:t>locations and his location</a:t>
            </a:r>
          </a:p>
          <a:p>
            <a:r>
              <a:rPr lang="en-US" sz="2400" i="1" dirty="0" smtClean="0"/>
              <a:t>The rank of how close the location and details of what they recycle </a:t>
            </a:r>
            <a:endParaRPr lang="en-US" sz="2400" i="1" dirty="0"/>
          </a:p>
          <a:p>
            <a:endParaRPr lang="en-US" i="1" dirty="0" smtClean="0"/>
          </a:p>
        </p:txBody>
      </p:sp>
    </p:spTree>
    <p:extLst>
      <p:ext uri="{BB962C8B-B14F-4D97-AF65-F5344CB8AC3E}">
        <p14:creationId xmlns:p14="http://schemas.microsoft.com/office/powerpoint/2010/main" val="3220880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92467" y="2385778"/>
            <a:ext cx="3611394" cy="4472222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5374" y="2385778"/>
            <a:ext cx="3476625" cy="4361378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0" y="-2113"/>
            <a:ext cx="12192000" cy="104575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CBA60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7784926" y="-121440"/>
            <a:ext cx="1633116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59724B"/>
                </a:solidFill>
                <a:latin typeface="A La Russ" panose="04000500000000000000" pitchFamily="82" charset="0"/>
              </a:rPr>
              <a:t>Login</a:t>
            </a:r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2347090" y="2533189"/>
            <a:ext cx="7472516" cy="275259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59724B"/>
                </a:solidFill>
                <a:latin typeface="Montserrat Medium" panose="00000600000000000000" pitchFamily="50" charset="0"/>
              </a:rPr>
              <a:t>Russia Recycling.</a:t>
            </a:r>
          </a:p>
          <a:p>
            <a:pPr algn="ctr"/>
            <a:r>
              <a:rPr lang="en-US" sz="2400" dirty="0" smtClean="0">
                <a:solidFill>
                  <a:srgbClr val="59724B"/>
                </a:solidFill>
                <a:latin typeface="Montserrat Medium" panose="00000600000000000000" pitchFamily="50" charset="0"/>
              </a:rPr>
              <a:t>Save Mother-Earth </a:t>
            </a:r>
            <a:r>
              <a:rPr lang="en-US" sz="2400" dirty="0">
                <a:solidFill>
                  <a:srgbClr val="59724B"/>
                </a:solidFill>
                <a:latin typeface="Montserrat Medium" panose="00000600000000000000" pitchFamily="50" charset="0"/>
              </a:rPr>
              <a:t>today</a:t>
            </a:r>
          </a:p>
          <a:p>
            <a:pPr algn="ctr"/>
            <a:r>
              <a:rPr lang="en-US" sz="2400" dirty="0">
                <a:solidFill>
                  <a:srgbClr val="59724B"/>
                </a:solidFill>
                <a:latin typeface="Montserrat Medium" panose="00000600000000000000" pitchFamily="50" charset="0"/>
              </a:rPr>
              <a:t>The first </a:t>
            </a:r>
            <a:r>
              <a:rPr lang="en-US" sz="2400" dirty="0" smtClean="0">
                <a:solidFill>
                  <a:srgbClr val="59724B"/>
                </a:solidFill>
                <a:latin typeface="Montserrat Medium" panose="00000600000000000000" pitchFamily="50" charset="0"/>
              </a:rPr>
              <a:t>Slavic </a:t>
            </a:r>
            <a:r>
              <a:rPr lang="en-US" sz="2400" dirty="0">
                <a:solidFill>
                  <a:srgbClr val="59724B"/>
                </a:solidFill>
                <a:latin typeface="Montserrat Medium" panose="00000600000000000000" pitchFamily="50" charset="0"/>
              </a:rPr>
              <a:t>eco app </a:t>
            </a:r>
          </a:p>
          <a:p>
            <a:pPr algn="ctr"/>
            <a:r>
              <a:rPr lang="en-US" sz="2400" dirty="0" smtClean="0">
                <a:solidFill>
                  <a:srgbClr val="59724B"/>
                </a:solidFill>
                <a:latin typeface="Montserrat Medium" panose="00000600000000000000" pitchFamily="50" charset="0"/>
              </a:rPr>
              <a:t>Recycling is cool and </a:t>
            </a:r>
            <a:r>
              <a:rPr lang="en-US" sz="2400" dirty="0" err="1" smtClean="0">
                <a:solidFill>
                  <a:srgbClr val="59724B"/>
                </a:solidFill>
                <a:latin typeface="Montserrat Medium" panose="00000600000000000000" pitchFamily="50" charset="0"/>
              </a:rPr>
              <a:t>blabla</a:t>
            </a:r>
            <a:r>
              <a:rPr lang="en-US" sz="2400" dirty="0" smtClean="0">
                <a:solidFill>
                  <a:srgbClr val="59724B"/>
                </a:solidFill>
                <a:latin typeface="Montserrat Medium" panose="00000600000000000000" pitchFamily="50" charset="0"/>
              </a:rPr>
              <a:t> and some text about recycling. Interesting and cool.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1008328" y="5"/>
            <a:ext cx="277786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dirty="0" err="1">
                <a:solidFill>
                  <a:srgbClr val="59724B"/>
                </a:solidFill>
                <a:latin typeface="A La Russ" panose="04000500000000000000" pitchFamily="82" charset="0"/>
              </a:rPr>
              <a:t>RuRec</a:t>
            </a:r>
            <a:endParaRPr lang="en-US" sz="66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53" y="75293"/>
            <a:ext cx="813297" cy="813297"/>
          </a:xfrm>
          <a:prstGeom prst="rect">
            <a:avLst/>
          </a:prstGeom>
        </p:spPr>
      </p:pic>
      <p:pic>
        <p:nvPicPr>
          <p:cNvPr id="26" name="Рисунок 2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015" y="1204178"/>
            <a:ext cx="989075" cy="989075"/>
          </a:xfrm>
          <a:prstGeom prst="rect">
            <a:avLst/>
          </a:prstGeom>
        </p:spPr>
      </p:pic>
      <p:pic>
        <p:nvPicPr>
          <p:cNvPr id="27" name="Рисунок 2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049" y="1115101"/>
            <a:ext cx="1051469" cy="1051469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9849" y="1204178"/>
            <a:ext cx="953064" cy="953064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302" y="161368"/>
            <a:ext cx="645554" cy="645554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3815" y="161369"/>
            <a:ext cx="713186" cy="713186"/>
          </a:xfrm>
          <a:prstGeom prst="rect">
            <a:avLst/>
          </a:prstGeom>
        </p:spPr>
      </p:pic>
      <p:sp>
        <p:nvSpPr>
          <p:cNvPr id="31" name="Прямоугольник 30"/>
          <p:cNvSpPr/>
          <p:nvPr/>
        </p:nvSpPr>
        <p:spPr>
          <a:xfrm>
            <a:off x="9962730" y="-98321"/>
            <a:ext cx="1633116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signup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2" name="Прямоугольник 31"/>
          <p:cNvSpPr/>
          <p:nvPr/>
        </p:nvSpPr>
        <p:spPr>
          <a:xfrm>
            <a:off x="2103452" y="1062531"/>
            <a:ext cx="2268670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calculator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3" name="Прямоугольник 32"/>
          <p:cNvSpPr/>
          <p:nvPr/>
        </p:nvSpPr>
        <p:spPr>
          <a:xfrm>
            <a:off x="9072069" y="1083279"/>
            <a:ext cx="1633116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MAP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4" name="Прямоугольник 33"/>
          <p:cNvSpPr/>
          <p:nvPr/>
        </p:nvSpPr>
        <p:spPr>
          <a:xfrm>
            <a:off x="5913791" y="1137434"/>
            <a:ext cx="1771120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Saved trees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-2371725" y="3686175"/>
            <a:ext cx="45719" cy="457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Скругленный прямоугольник 5"/>
          <p:cNvSpPr/>
          <p:nvPr/>
        </p:nvSpPr>
        <p:spPr>
          <a:xfrm>
            <a:off x="3940373" y="5411568"/>
            <a:ext cx="4446022" cy="1196358"/>
          </a:xfrm>
          <a:prstGeom prst="roundRect">
            <a:avLst/>
          </a:prstGeom>
          <a:solidFill>
            <a:srgbClr val="FFC000"/>
          </a:solidFill>
          <a:ln w="5715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Montserrat Black" panose="00000A00000000000000" pitchFamily="50" charset="0"/>
              </a:rPr>
              <a:t>Find closest location for </a:t>
            </a:r>
            <a:r>
              <a:rPr lang="en-US" sz="2400" b="1" dirty="0" smtClean="0">
                <a:solidFill>
                  <a:schemeClr val="tx1"/>
                </a:solidFill>
                <a:latin typeface="Montserrat Black" panose="00000A00000000000000" pitchFamily="50" charset="0"/>
              </a:rPr>
              <a:t>recycle</a:t>
            </a:r>
            <a:endParaRPr lang="en-US" sz="2400" b="1" dirty="0">
              <a:solidFill>
                <a:schemeClr val="tx1"/>
              </a:solidFill>
              <a:latin typeface="Montserrat Black" panose="00000A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627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2385778"/>
            <a:ext cx="3611394" cy="4472222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5374" y="2385778"/>
            <a:ext cx="3476625" cy="4361378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0" y="-2113"/>
            <a:ext cx="12192000" cy="104575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CBA60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7784926" y="-121440"/>
            <a:ext cx="1633116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59724B"/>
                </a:solidFill>
                <a:latin typeface="A La Russ" panose="04000500000000000000" pitchFamily="82" charset="0"/>
              </a:rPr>
              <a:t>Login</a:t>
            </a:r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008328" y="5"/>
            <a:ext cx="277786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dirty="0" err="1">
                <a:solidFill>
                  <a:srgbClr val="59724B"/>
                </a:solidFill>
                <a:latin typeface="A La Russ" panose="04000500000000000000" pitchFamily="82" charset="0"/>
              </a:rPr>
              <a:t>RuRec</a:t>
            </a:r>
            <a:endParaRPr lang="en-US" sz="66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53" y="75293"/>
            <a:ext cx="813297" cy="813297"/>
          </a:xfrm>
          <a:prstGeom prst="rect">
            <a:avLst/>
          </a:prstGeom>
        </p:spPr>
      </p:pic>
      <p:pic>
        <p:nvPicPr>
          <p:cNvPr id="26" name="Рисунок 2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015" y="1204178"/>
            <a:ext cx="989075" cy="989075"/>
          </a:xfrm>
          <a:prstGeom prst="rect">
            <a:avLst/>
          </a:prstGeom>
        </p:spPr>
      </p:pic>
      <p:pic>
        <p:nvPicPr>
          <p:cNvPr id="27" name="Рисунок 2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049" y="1115101"/>
            <a:ext cx="1051469" cy="1051469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9849" y="1204178"/>
            <a:ext cx="953064" cy="953064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302" y="161368"/>
            <a:ext cx="645554" cy="645554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3815" y="161369"/>
            <a:ext cx="713186" cy="713186"/>
          </a:xfrm>
          <a:prstGeom prst="rect">
            <a:avLst/>
          </a:prstGeom>
        </p:spPr>
      </p:pic>
      <p:sp>
        <p:nvSpPr>
          <p:cNvPr id="31" name="Прямоугольник 30"/>
          <p:cNvSpPr/>
          <p:nvPr/>
        </p:nvSpPr>
        <p:spPr>
          <a:xfrm>
            <a:off x="9962730" y="-98321"/>
            <a:ext cx="1633116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signup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2" name="Прямоугольник 31"/>
          <p:cNvSpPr/>
          <p:nvPr/>
        </p:nvSpPr>
        <p:spPr>
          <a:xfrm>
            <a:off x="2103452" y="1062531"/>
            <a:ext cx="2268670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calculator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3" name="Прямоугольник 32"/>
          <p:cNvSpPr/>
          <p:nvPr/>
        </p:nvSpPr>
        <p:spPr>
          <a:xfrm>
            <a:off x="9072069" y="1083279"/>
            <a:ext cx="1633116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MAP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4" name="Прямоугольник 33"/>
          <p:cNvSpPr/>
          <p:nvPr/>
        </p:nvSpPr>
        <p:spPr>
          <a:xfrm>
            <a:off x="5913791" y="1137434"/>
            <a:ext cx="1771120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Saved trees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2951544" y="2408897"/>
            <a:ext cx="6466498" cy="3887731"/>
          </a:xfrm>
          <a:prstGeom prst="rect">
            <a:avLst/>
          </a:prstGeom>
          <a:solidFill>
            <a:srgbClr val="FFC000"/>
          </a:solidFill>
          <a:ln w="5715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  <a:latin typeface="Montserrat Black" panose="00000A00000000000000" pitchFamily="50" charset="0"/>
              </a:rPr>
              <a:t>Find closest location for recycle</a:t>
            </a:r>
            <a:endParaRPr lang="en-US" sz="2400" b="1" dirty="0">
              <a:solidFill>
                <a:schemeClr val="tx1"/>
              </a:solidFill>
              <a:latin typeface="Montserrat Black" panose="00000A00000000000000" pitchFamily="50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3264060" y="2769456"/>
            <a:ext cx="5808009" cy="3214655"/>
          </a:xfrm>
          <a:prstGeom prst="rect">
            <a:avLst/>
          </a:prstGeom>
          <a:ln w="57150">
            <a:solidFill>
              <a:srgbClr val="0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Прямоугольник 21"/>
          <p:cNvSpPr/>
          <p:nvPr/>
        </p:nvSpPr>
        <p:spPr>
          <a:xfrm>
            <a:off x="3541880" y="5259408"/>
            <a:ext cx="2399537" cy="54529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tx1"/>
                </a:solidFill>
                <a:latin typeface="A La Russ" panose="04000500000000000000" pitchFamily="82" charset="0"/>
              </a:rPr>
              <a:t>Accept</a:t>
            </a:r>
            <a:endParaRPr lang="en-US" sz="3600" b="1" dirty="0">
              <a:solidFill>
                <a:schemeClr val="tx1"/>
              </a:solidFill>
              <a:latin typeface="A La Russ" panose="04000500000000000000" pitchFamily="82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8574" y="5394593"/>
            <a:ext cx="991898" cy="991898"/>
          </a:xfrm>
          <a:prstGeom prst="rect">
            <a:avLst/>
          </a:prstGeom>
        </p:spPr>
      </p:pic>
      <p:sp>
        <p:nvSpPr>
          <p:cNvPr id="23" name="Прямоугольник 22"/>
          <p:cNvSpPr/>
          <p:nvPr/>
        </p:nvSpPr>
        <p:spPr>
          <a:xfrm flipV="1">
            <a:off x="8310624" y="2912580"/>
            <a:ext cx="474040" cy="47182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4" name="Прямоугольник 23"/>
          <p:cNvSpPr/>
          <p:nvPr/>
        </p:nvSpPr>
        <p:spPr>
          <a:xfrm>
            <a:off x="6360472" y="5259407"/>
            <a:ext cx="2399537" cy="5452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A La Russ" panose="04000500000000000000" pitchFamily="82" charset="0"/>
              </a:rPr>
              <a:t>decline</a:t>
            </a:r>
            <a:endParaRPr lang="en-US" sz="3600" b="1" dirty="0">
              <a:solidFill>
                <a:schemeClr val="bg1"/>
              </a:solidFill>
              <a:latin typeface="A La Russ" panose="04000500000000000000" pitchFamily="82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3611394" y="3002444"/>
            <a:ext cx="4560333" cy="362714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rPr>
              <a:t>Please, share your location </a:t>
            </a:r>
          </a:p>
        </p:txBody>
      </p:sp>
      <p:grpSp>
        <p:nvGrpSpPr>
          <p:cNvPr id="16" name="Группа 15"/>
          <p:cNvGrpSpPr/>
          <p:nvPr/>
        </p:nvGrpSpPr>
        <p:grpSpPr>
          <a:xfrm>
            <a:off x="3748670" y="3617395"/>
            <a:ext cx="4423057" cy="1462603"/>
            <a:chOff x="3467435" y="3654302"/>
            <a:chExt cx="4137269" cy="1412605"/>
          </a:xfrm>
        </p:grpSpPr>
        <p:sp>
          <p:nvSpPr>
            <p:cNvPr id="8" name="Прямоугольник 7"/>
            <p:cNvSpPr/>
            <p:nvPr/>
          </p:nvSpPr>
          <p:spPr>
            <a:xfrm>
              <a:off x="3493343" y="3717894"/>
              <a:ext cx="830242" cy="29957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chemeClr val="accent6">
                      <a:lumMod val="50000"/>
                    </a:schemeClr>
                  </a:solidFill>
                  <a:latin typeface="A La Russ" panose="04000500000000000000" pitchFamily="82" charset="0"/>
                </a:rPr>
                <a:t>CITY</a:t>
              </a:r>
              <a:endParaRPr lang="en-US" sz="2000" dirty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endParaRPr>
            </a:p>
          </p:txBody>
        </p:sp>
        <p:sp>
          <p:nvSpPr>
            <p:cNvPr id="13" name="Скругленный прямоугольник 12"/>
            <p:cNvSpPr/>
            <p:nvPr/>
          </p:nvSpPr>
          <p:spPr>
            <a:xfrm>
              <a:off x="4657812" y="3654302"/>
              <a:ext cx="2946892" cy="323600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Скругленный прямоугольник 34"/>
            <p:cNvSpPr/>
            <p:nvPr/>
          </p:nvSpPr>
          <p:spPr>
            <a:xfrm>
              <a:off x="4657811" y="4170403"/>
              <a:ext cx="2946893" cy="338247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Скругленный прямоугольник 35"/>
            <p:cNvSpPr/>
            <p:nvPr/>
          </p:nvSpPr>
          <p:spPr>
            <a:xfrm>
              <a:off x="6712124" y="4669955"/>
              <a:ext cx="892580" cy="396951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Прямоугольник 36"/>
            <p:cNvSpPr/>
            <p:nvPr/>
          </p:nvSpPr>
          <p:spPr>
            <a:xfrm>
              <a:off x="3467435" y="4196873"/>
              <a:ext cx="1121599" cy="31177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chemeClr val="accent6">
                      <a:lumMod val="50000"/>
                    </a:schemeClr>
                  </a:solidFill>
                  <a:latin typeface="A La Russ" panose="04000500000000000000" pitchFamily="82" charset="0"/>
                </a:rPr>
                <a:t>Street</a:t>
              </a:r>
              <a:endParaRPr lang="en-US" sz="2000" dirty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endParaRPr>
            </a:p>
          </p:txBody>
        </p:sp>
        <p:sp>
          <p:nvSpPr>
            <p:cNvPr id="38" name="Прямоугольник 37"/>
            <p:cNvSpPr/>
            <p:nvPr/>
          </p:nvSpPr>
          <p:spPr>
            <a:xfrm>
              <a:off x="3493343" y="4615747"/>
              <a:ext cx="830242" cy="43019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chemeClr val="accent6">
                      <a:lumMod val="50000"/>
                    </a:schemeClr>
                  </a:solidFill>
                  <a:latin typeface="A La Russ" panose="04000500000000000000" pitchFamily="82" charset="0"/>
                </a:rPr>
                <a:t>house</a:t>
              </a:r>
              <a:endParaRPr lang="en-US" sz="2000" dirty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endParaRPr>
            </a:p>
          </p:txBody>
        </p:sp>
        <p:sp>
          <p:nvSpPr>
            <p:cNvPr id="39" name="Прямоугольник 38"/>
            <p:cNvSpPr/>
            <p:nvPr/>
          </p:nvSpPr>
          <p:spPr>
            <a:xfrm>
              <a:off x="5796816" y="4636710"/>
              <a:ext cx="830242" cy="43019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chemeClr val="accent6">
                      <a:lumMod val="50000"/>
                    </a:schemeClr>
                  </a:solidFill>
                  <a:latin typeface="A La Russ" panose="04000500000000000000" pitchFamily="82" charset="0"/>
                </a:rPr>
                <a:t>index</a:t>
              </a:r>
              <a:endParaRPr lang="en-US" sz="2000" dirty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endParaRPr>
            </a:p>
          </p:txBody>
        </p:sp>
        <p:sp>
          <p:nvSpPr>
            <p:cNvPr id="41" name="Скругленный прямоугольник 40"/>
            <p:cNvSpPr/>
            <p:nvPr/>
          </p:nvSpPr>
          <p:spPr>
            <a:xfrm>
              <a:off x="4636101" y="4647191"/>
              <a:ext cx="880286" cy="409234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Равнобедренный треугольник 16"/>
          <p:cNvSpPr/>
          <p:nvPr/>
        </p:nvSpPr>
        <p:spPr>
          <a:xfrm flipV="1">
            <a:off x="7798807" y="3679752"/>
            <a:ext cx="244308" cy="238988"/>
          </a:xfrm>
          <a:prstGeom prst="triangle">
            <a:avLst/>
          </a:prstGeom>
          <a:solidFill>
            <a:srgbClr val="D9E8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Умножение 17"/>
          <p:cNvSpPr/>
          <p:nvPr/>
        </p:nvSpPr>
        <p:spPr>
          <a:xfrm>
            <a:off x="8325520" y="2889167"/>
            <a:ext cx="459328" cy="524728"/>
          </a:xfrm>
          <a:prstGeom prst="mathMultipl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Равнобедренный треугольник 41"/>
          <p:cNvSpPr/>
          <p:nvPr/>
        </p:nvSpPr>
        <p:spPr>
          <a:xfrm flipV="1">
            <a:off x="7798807" y="4238707"/>
            <a:ext cx="244308" cy="238988"/>
          </a:xfrm>
          <a:prstGeom prst="triangle">
            <a:avLst/>
          </a:prstGeom>
          <a:solidFill>
            <a:srgbClr val="D9E8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411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2385778"/>
            <a:ext cx="3849684" cy="4472222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2166" y="2385778"/>
            <a:ext cx="4059833" cy="4361378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0" y="-2113"/>
            <a:ext cx="12192000" cy="104575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CBA60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7784926" y="-121440"/>
            <a:ext cx="1633116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59724B"/>
                </a:solidFill>
                <a:latin typeface="A La Russ" panose="04000500000000000000" pitchFamily="82" charset="0"/>
              </a:rPr>
              <a:t>Login</a:t>
            </a:r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008328" y="5"/>
            <a:ext cx="277786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dirty="0" err="1">
                <a:solidFill>
                  <a:srgbClr val="59724B"/>
                </a:solidFill>
                <a:latin typeface="A La Russ" panose="04000500000000000000" pitchFamily="82" charset="0"/>
              </a:rPr>
              <a:t>RuRec</a:t>
            </a:r>
            <a:endParaRPr lang="en-US" sz="66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53" y="75293"/>
            <a:ext cx="813297" cy="813297"/>
          </a:xfrm>
          <a:prstGeom prst="rect">
            <a:avLst/>
          </a:prstGeom>
        </p:spPr>
      </p:pic>
      <p:pic>
        <p:nvPicPr>
          <p:cNvPr id="26" name="Рисунок 2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015" y="1204178"/>
            <a:ext cx="989075" cy="989075"/>
          </a:xfrm>
          <a:prstGeom prst="rect">
            <a:avLst/>
          </a:prstGeom>
        </p:spPr>
      </p:pic>
      <p:pic>
        <p:nvPicPr>
          <p:cNvPr id="27" name="Рисунок 2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049" y="1115101"/>
            <a:ext cx="1051469" cy="1051469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9849" y="1204178"/>
            <a:ext cx="953064" cy="953064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302" y="161368"/>
            <a:ext cx="645554" cy="645554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3815" y="161369"/>
            <a:ext cx="713186" cy="713186"/>
          </a:xfrm>
          <a:prstGeom prst="rect">
            <a:avLst/>
          </a:prstGeom>
        </p:spPr>
      </p:pic>
      <p:sp>
        <p:nvSpPr>
          <p:cNvPr id="31" name="Прямоугольник 30"/>
          <p:cNvSpPr/>
          <p:nvPr/>
        </p:nvSpPr>
        <p:spPr>
          <a:xfrm>
            <a:off x="9962730" y="-98321"/>
            <a:ext cx="1633116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signup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2" name="Прямоугольник 31"/>
          <p:cNvSpPr/>
          <p:nvPr/>
        </p:nvSpPr>
        <p:spPr>
          <a:xfrm>
            <a:off x="2103452" y="1062531"/>
            <a:ext cx="2268670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calculator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3" name="Прямоугольник 32"/>
          <p:cNvSpPr/>
          <p:nvPr/>
        </p:nvSpPr>
        <p:spPr>
          <a:xfrm>
            <a:off x="9072069" y="1083279"/>
            <a:ext cx="1633116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MAP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4" name="Прямоугольник 33"/>
          <p:cNvSpPr/>
          <p:nvPr/>
        </p:nvSpPr>
        <p:spPr>
          <a:xfrm>
            <a:off x="5913791" y="1137434"/>
            <a:ext cx="1771120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Saved trees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3851564" y="2412826"/>
            <a:ext cx="4294909" cy="4334330"/>
          </a:xfrm>
          <a:prstGeom prst="rect">
            <a:avLst/>
          </a:prstGeom>
          <a:solidFill>
            <a:srgbClr val="FFC000"/>
          </a:solidFill>
          <a:ln w="5715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  <a:latin typeface="Montserrat Black" panose="00000A00000000000000" pitchFamily="50" charset="0"/>
              </a:rPr>
              <a:t>recycle</a:t>
            </a:r>
            <a:endParaRPr lang="en-US" sz="2400" b="1" dirty="0">
              <a:solidFill>
                <a:schemeClr val="tx1"/>
              </a:solidFill>
              <a:latin typeface="Montserrat Black" panose="00000A00000000000000" pitchFamily="50" charset="0"/>
            </a:endParaRPr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41249" r="2069" b="13008"/>
          <a:stretch/>
        </p:blipFill>
        <p:spPr>
          <a:xfrm>
            <a:off x="4067874" y="2674084"/>
            <a:ext cx="3847982" cy="389561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3" name="Прямоугольник 22"/>
          <p:cNvSpPr/>
          <p:nvPr/>
        </p:nvSpPr>
        <p:spPr>
          <a:xfrm flipV="1">
            <a:off x="7310886" y="2759696"/>
            <a:ext cx="474040" cy="471828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Умножение 17"/>
          <p:cNvSpPr/>
          <p:nvPr/>
        </p:nvSpPr>
        <p:spPr>
          <a:xfrm>
            <a:off x="7327478" y="2741224"/>
            <a:ext cx="459328" cy="524728"/>
          </a:xfrm>
          <a:prstGeom prst="mathMultiply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449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Story 2</a:t>
            </a:r>
            <a:endParaRPr lang="en-US" sz="5400" b="1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75188"/>
          </a:xfrm>
        </p:spPr>
        <p:txBody>
          <a:bodyPr>
            <a:normAutofit/>
          </a:bodyPr>
          <a:lstStyle/>
          <a:p>
            <a:r>
              <a:rPr lang="en-US" dirty="0" smtClean="0"/>
              <a:t>User can calculate the money value of his waste</a:t>
            </a:r>
          </a:p>
          <a:p>
            <a:endParaRPr lang="en-US" dirty="0" smtClean="0"/>
          </a:p>
          <a:p>
            <a:r>
              <a:rPr lang="en-US" sz="2400" i="1" dirty="0" smtClean="0"/>
              <a:t>User from any page sees menu and he can click on calculator bottom</a:t>
            </a:r>
            <a:r>
              <a:rPr lang="en-US" sz="2400" i="1" u="sng" dirty="0" smtClean="0"/>
              <a:t> </a:t>
            </a:r>
          </a:p>
          <a:p>
            <a:r>
              <a:rPr lang="en-US" sz="2400" i="1" dirty="0" smtClean="0"/>
              <a:t>User viewing </a:t>
            </a:r>
            <a:r>
              <a:rPr lang="en-US" sz="2400" i="1" u="sng" dirty="0" smtClean="0"/>
              <a:t>calculator </a:t>
            </a:r>
            <a:r>
              <a:rPr lang="en-US" sz="2400" i="1" u="sng" dirty="0"/>
              <a:t>page </a:t>
            </a:r>
            <a:r>
              <a:rPr lang="en-US" sz="2400" i="1" dirty="0" smtClean="0"/>
              <a:t>and see:</a:t>
            </a:r>
          </a:p>
          <a:p>
            <a:pPr lvl="1"/>
            <a:r>
              <a:rPr lang="en-US" sz="2000" i="1" u="sng" dirty="0" smtClean="0"/>
              <a:t>Textboxes</a:t>
            </a:r>
            <a:r>
              <a:rPr lang="en-US" sz="2000" i="1" dirty="0" smtClean="0"/>
              <a:t> for numbers of waste</a:t>
            </a:r>
          </a:p>
          <a:p>
            <a:pPr lvl="1"/>
            <a:r>
              <a:rPr lang="en-US" sz="2000" i="1" u="sng" dirty="0" smtClean="0"/>
              <a:t>Dropdown menu </a:t>
            </a:r>
            <a:r>
              <a:rPr lang="en-US" sz="2000" i="1" dirty="0" smtClean="0"/>
              <a:t>for measurement (bottles, gr </a:t>
            </a:r>
            <a:r>
              <a:rPr lang="en-US" sz="2000" i="1" dirty="0" err="1" smtClean="0"/>
              <a:t>etc</a:t>
            </a:r>
            <a:r>
              <a:rPr lang="en-US" sz="2000" i="1" dirty="0" smtClean="0"/>
              <a:t>) and type of waste </a:t>
            </a:r>
          </a:p>
          <a:p>
            <a:pPr lvl="1"/>
            <a:r>
              <a:rPr lang="en-US" sz="2000" i="1" dirty="0" smtClean="0"/>
              <a:t>Conversion to rubles </a:t>
            </a:r>
          </a:p>
          <a:p>
            <a:pPr lvl="1"/>
            <a:r>
              <a:rPr lang="en-US" sz="2000" i="1" dirty="0" smtClean="0"/>
              <a:t>Total sums of waste and money</a:t>
            </a:r>
            <a:endParaRPr lang="en-US" sz="2000" i="1" dirty="0"/>
          </a:p>
          <a:p>
            <a:r>
              <a:rPr lang="en-US" sz="2400" i="1" dirty="0" smtClean="0"/>
              <a:t>User can enter his numbers in textboxes and choose measurement from dropdown menu. </a:t>
            </a:r>
          </a:p>
          <a:p>
            <a:r>
              <a:rPr lang="en-US" sz="2400" i="1" dirty="0" smtClean="0"/>
              <a:t>User clicks </a:t>
            </a:r>
            <a:r>
              <a:rPr lang="en-US" sz="2400" i="1" u="sng" dirty="0" smtClean="0"/>
              <a:t>bottom</a:t>
            </a:r>
            <a:r>
              <a:rPr lang="en-US" sz="2400" i="1" dirty="0" smtClean="0"/>
              <a:t> “Enter” and receives conversion his waste to money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557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Рисунок 1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5604" y="2385778"/>
            <a:ext cx="3406395" cy="4361378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2385778"/>
            <a:ext cx="3353235" cy="4472222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0" y="-2113"/>
            <a:ext cx="12192000" cy="104575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CBA60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7784926" y="-121440"/>
            <a:ext cx="1633116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59724B"/>
                </a:solidFill>
                <a:latin typeface="A La Russ" panose="04000500000000000000" pitchFamily="82" charset="0"/>
              </a:rPr>
              <a:t>Login</a:t>
            </a:r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008328" y="5"/>
            <a:ext cx="277786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dirty="0" err="1">
                <a:solidFill>
                  <a:srgbClr val="59724B"/>
                </a:solidFill>
                <a:latin typeface="A La Russ" panose="04000500000000000000" pitchFamily="82" charset="0"/>
              </a:rPr>
              <a:t>RuRec</a:t>
            </a:r>
            <a:endParaRPr lang="en-US" sz="66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53" y="75293"/>
            <a:ext cx="813297" cy="813297"/>
          </a:xfrm>
          <a:prstGeom prst="rect">
            <a:avLst/>
          </a:prstGeom>
        </p:spPr>
      </p:pic>
      <p:pic>
        <p:nvPicPr>
          <p:cNvPr id="26" name="Рисунок 2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015" y="1204178"/>
            <a:ext cx="989075" cy="989075"/>
          </a:xfrm>
          <a:prstGeom prst="rect">
            <a:avLst/>
          </a:prstGeom>
        </p:spPr>
      </p:pic>
      <p:pic>
        <p:nvPicPr>
          <p:cNvPr id="27" name="Рисунок 2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049" y="1115101"/>
            <a:ext cx="1051469" cy="1051469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9849" y="1204178"/>
            <a:ext cx="953064" cy="953064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302" y="161368"/>
            <a:ext cx="645554" cy="645554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3815" y="161369"/>
            <a:ext cx="713186" cy="713186"/>
          </a:xfrm>
          <a:prstGeom prst="rect">
            <a:avLst/>
          </a:prstGeom>
        </p:spPr>
      </p:pic>
      <p:sp>
        <p:nvSpPr>
          <p:cNvPr id="31" name="Прямоугольник 30"/>
          <p:cNvSpPr/>
          <p:nvPr/>
        </p:nvSpPr>
        <p:spPr>
          <a:xfrm>
            <a:off x="9962730" y="-98321"/>
            <a:ext cx="1633116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signup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2" name="Прямоугольник 31"/>
          <p:cNvSpPr/>
          <p:nvPr/>
        </p:nvSpPr>
        <p:spPr>
          <a:xfrm>
            <a:off x="2103452" y="1062531"/>
            <a:ext cx="2268670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calculator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3" name="Прямоугольник 32"/>
          <p:cNvSpPr/>
          <p:nvPr/>
        </p:nvSpPr>
        <p:spPr>
          <a:xfrm>
            <a:off x="9072069" y="1083279"/>
            <a:ext cx="1633116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MAP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4" name="Прямоугольник 33"/>
          <p:cNvSpPr/>
          <p:nvPr/>
        </p:nvSpPr>
        <p:spPr>
          <a:xfrm>
            <a:off x="5913791" y="1137434"/>
            <a:ext cx="1771120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Saved trees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grpSp>
        <p:nvGrpSpPr>
          <p:cNvPr id="10" name="Группа 9"/>
          <p:cNvGrpSpPr/>
          <p:nvPr/>
        </p:nvGrpSpPr>
        <p:grpSpPr>
          <a:xfrm>
            <a:off x="3082953" y="2431016"/>
            <a:ext cx="5702651" cy="2837560"/>
            <a:chOff x="3035300" y="2735752"/>
            <a:chExt cx="5702651" cy="2837560"/>
          </a:xfrm>
        </p:grpSpPr>
        <p:sp>
          <p:nvSpPr>
            <p:cNvPr id="22" name="Прямоугольник 21"/>
            <p:cNvSpPr/>
            <p:nvPr/>
          </p:nvSpPr>
          <p:spPr>
            <a:xfrm>
              <a:off x="3461210" y="4875230"/>
              <a:ext cx="2371911" cy="488378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 smtClean="0">
                  <a:solidFill>
                    <a:schemeClr val="tx1"/>
                  </a:solidFill>
                  <a:latin typeface="A La Russ" panose="04000500000000000000" pitchFamily="82" charset="0"/>
                </a:rPr>
                <a:t>enter</a:t>
              </a:r>
              <a:endParaRPr lang="en-US" sz="3200" b="1" dirty="0">
                <a:solidFill>
                  <a:schemeClr val="tx1"/>
                </a:solidFill>
                <a:latin typeface="A La Russ" panose="04000500000000000000" pitchFamily="82" charset="0"/>
              </a:endParaRPr>
            </a:p>
          </p:txBody>
        </p:sp>
        <p:pic>
          <p:nvPicPr>
            <p:cNvPr id="4" name="Рисунок 3"/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9997" y="4945189"/>
              <a:ext cx="628123" cy="628123"/>
            </a:xfrm>
            <a:prstGeom prst="rect">
              <a:avLst/>
            </a:prstGeom>
          </p:spPr>
        </p:pic>
        <p:sp>
          <p:nvSpPr>
            <p:cNvPr id="24" name="Прямоугольник 23"/>
            <p:cNvSpPr/>
            <p:nvPr/>
          </p:nvSpPr>
          <p:spPr>
            <a:xfrm>
              <a:off x="6338414" y="4854944"/>
              <a:ext cx="2399537" cy="54529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 smtClean="0">
                  <a:solidFill>
                    <a:schemeClr val="bg1"/>
                  </a:solidFill>
                  <a:latin typeface="A La Russ" panose="04000500000000000000" pitchFamily="82" charset="0"/>
                </a:rPr>
                <a:t>clear</a:t>
              </a:r>
              <a:endParaRPr lang="en-US" sz="3200" b="1" dirty="0">
                <a:solidFill>
                  <a:schemeClr val="bg1"/>
                </a:solidFill>
                <a:latin typeface="A La Russ" panose="04000500000000000000" pitchFamily="82" charset="0"/>
              </a:endParaRPr>
            </a:p>
          </p:txBody>
        </p:sp>
        <p:sp>
          <p:nvSpPr>
            <p:cNvPr id="7" name="Прямоугольник 6"/>
            <p:cNvSpPr/>
            <p:nvPr/>
          </p:nvSpPr>
          <p:spPr>
            <a:xfrm>
              <a:off x="3715330" y="2735752"/>
              <a:ext cx="4560333" cy="36271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800" dirty="0" smtClean="0">
                  <a:solidFill>
                    <a:schemeClr val="accent6">
                      <a:lumMod val="50000"/>
                    </a:schemeClr>
                  </a:solidFill>
                  <a:latin typeface="A La Russ" panose="04000500000000000000" pitchFamily="82" charset="0"/>
                </a:rPr>
                <a:t>Calculate your waste</a:t>
              </a:r>
            </a:p>
          </p:txBody>
        </p:sp>
        <p:sp>
          <p:nvSpPr>
            <p:cNvPr id="8" name="Прямоугольник 7"/>
            <p:cNvSpPr/>
            <p:nvPr/>
          </p:nvSpPr>
          <p:spPr>
            <a:xfrm>
              <a:off x="3921180" y="3308938"/>
              <a:ext cx="887592" cy="31017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chemeClr val="accent6">
                      <a:lumMod val="50000"/>
                    </a:schemeClr>
                  </a:solidFill>
                  <a:latin typeface="A La Russ" panose="04000500000000000000" pitchFamily="82" charset="0"/>
                </a:rPr>
                <a:t>type</a:t>
              </a:r>
              <a:endParaRPr lang="en-US" sz="2000" dirty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endParaRPr>
            </a:p>
          </p:txBody>
        </p:sp>
        <p:sp>
          <p:nvSpPr>
            <p:cNvPr id="13" name="Скругленный прямоугольник 12"/>
            <p:cNvSpPr/>
            <p:nvPr/>
          </p:nvSpPr>
          <p:spPr>
            <a:xfrm>
              <a:off x="4892662" y="3261397"/>
              <a:ext cx="3150453" cy="335054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Скругленный прямоугольник 34"/>
            <p:cNvSpPr/>
            <p:nvPr/>
          </p:nvSpPr>
          <p:spPr>
            <a:xfrm>
              <a:off x="4892661" y="3795765"/>
              <a:ext cx="3150454" cy="350219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Прямоугольник 36"/>
            <p:cNvSpPr/>
            <p:nvPr/>
          </p:nvSpPr>
          <p:spPr>
            <a:xfrm>
              <a:off x="3035300" y="3823172"/>
              <a:ext cx="1783833" cy="322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chemeClr val="accent6">
                      <a:lumMod val="50000"/>
                    </a:schemeClr>
                  </a:solidFill>
                  <a:latin typeface="A La Russ" panose="04000500000000000000" pitchFamily="82" charset="0"/>
                </a:rPr>
                <a:t>measurement</a:t>
              </a:r>
              <a:endParaRPr lang="en-US" sz="2000" dirty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endParaRPr>
            </a:p>
          </p:txBody>
        </p:sp>
        <p:sp>
          <p:nvSpPr>
            <p:cNvPr id="38" name="Прямоугольник 37"/>
            <p:cNvSpPr/>
            <p:nvPr/>
          </p:nvSpPr>
          <p:spPr>
            <a:xfrm>
              <a:off x="3617586" y="4242188"/>
              <a:ext cx="1246048" cy="45627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chemeClr val="accent6">
                      <a:lumMod val="50000"/>
                    </a:schemeClr>
                  </a:solidFill>
                  <a:latin typeface="A La Russ" panose="04000500000000000000" pitchFamily="82" charset="0"/>
                </a:rPr>
                <a:t>amount</a:t>
              </a:r>
              <a:endParaRPr lang="en-US" sz="2000" dirty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endParaRPr>
            </a:p>
          </p:txBody>
        </p:sp>
        <p:sp>
          <p:nvSpPr>
            <p:cNvPr id="41" name="Скругленный прямоугольник 40"/>
            <p:cNvSpPr/>
            <p:nvPr/>
          </p:nvSpPr>
          <p:spPr>
            <a:xfrm>
              <a:off x="4869451" y="4289428"/>
              <a:ext cx="941093" cy="423719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Равнобедренный треугольник 16"/>
            <p:cNvSpPr/>
            <p:nvPr/>
          </p:nvSpPr>
          <p:spPr>
            <a:xfrm flipV="1">
              <a:off x="7734501" y="3311226"/>
              <a:ext cx="244308" cy="238988"/>
            </a:xfrm>
            <a:prstGeom prst="triangle">
              <a:avLst/>
            </a:prstGeom>
            <a:solidFill>
              <a:srgbClr val="D9E8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Равнобедренный треугольник 41"/>
            <p:cNvSpPr/>
            <p:nvPr/>
          </p:nvSpPr>
          <p:spPr>
            <a:xfrm flipV="1">
              <a:off x="7726363" y="3858752"/>
              <a:ext cx="244308" cy="238988"/>
            </a:xfrm>
            <a:prstGeom prst="triangle">
              <a:avLst/>
            </a:prstGeom>
            <a:solidFill>
              <a:srgbClr val="D9E8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Прямоугольник 10"/>
          <p:cNvSpPr/>
          <p:nvPr/>
        </p:nvSpPr>
        <p:spPr>
          <a:xfrm>
            <a:off x="6646707" y="5848415"/>
            <a:ext cx="1271411" cy="9144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3200" dirty="0" smtClean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rPr>
              <a:t>19 </a:t>
            </a:r>
            <a:r>
              <a:rPr lang="en-US" sz="3200" dirty="0" smtClean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rPr>
              <a:t>rub</a:t>
            </a:r>
            <a:endParaRPr lang="en-US" sz="3200" dirty="0">
              <a:solidFill>
                <a:schemeClr val="accent6">
                  <a:lumMod val="50000"/>
                </a:schemeClr>
              </a:solidFill>
              <a:latin typeface="A La Russ" panose="04000500000000000000" pitchFamily="82" charset="0"/>
            </a:endParaRPr>
          </a:p>
        </p:txBody>
      </p:sp>
      <p:sp>
        <p:nvSpPr>
          <p:cNvPr id="40" name="Прямоугольник 39"/>
          <p:cNvSpPr/>
          <p:nvPr/>
        </p:nvSpPr>
        <p:spPr>
          <a:xfrm>
            <a:off x="3779131" y="5858077"/>
            <a:ext cx="1831374" cy="9144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3200" dirty="0" smtClean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rPr>
              <a:t>1 </a:t>
            </a:r>
            <a:r>
              <a:rPr lang="en-US" sz="3200" dirty="0" smtClean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rPr>
              <a:t>kg paper</a:t>
            </a:r>
            <a:endParaRPr lang="en-US" sz="3200" dirty="0">
              <a:solidFill>
                <a:schemeClr val="accent6">
                  <a:lumMod val="50000"/>
                </a:schemeClr>
              </a:solidFill>
              <a:latin typeface="A La Russ" panose="04000500000000000000" pitchFamily="82" charset="0"/>
            </a:endParaRPr>
          </a:p>
        </p:txBody>
      </p:sp>
      <p:sp>
        <p:nvSpPr>
          <p:cNvPr id="12" name="Равно 11"/>
          <p:cNvSpPr/>
          <p:nvPr/>
        </p:nvSpPr>
        <p:spPr>
          <a:xfrm>
            <a:off x="5847570" y="6005678"/>
            <a:ext cx="617496" cy="599874"/>
          </a:xfrm>
          <a:prstGeom prst="mathEqual">
            <a:avLst/>
          </a:prstGeom>
          <a:solidFill>
            <a:srgbClr val="D9E8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Прямоугольник 43"/>
          <p:cNvSpPr/>
          <p:nvPr/>
        </p:nvSpPr>
        <p:spPr>
          <a:xfrm>
            <a:off x="3878691" y="5503324"/>
            <a:ext cx="4560333" cy="36271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505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Story 3</a:t>
            </a:r>
            <a:endParaRPr lang="en-US" sz="5400" b="1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After recycling trash user puts his numbers and they convert into percentage of how much mother Russia he saved</a:t>
            </a:r>
          </a:p>
          <a:p>
            <a:endParaRPr lang="en-US" dirty="0" smtClean="0"/>
          </a:p>
          <a:p>
            <a:r>
              <a:rPr lang="en-US" sz="2400" i="1" dirty="0"/>
              <a:t>User from any page sees menu and he can click </a:t>
            </a:r>
            <a:r>
              <a:rPr lang="en-US" sz="2400" i="1" dirty="0" smtClean="0"/>
              <a:t>on “Saved trees” </a:t>
            </a:r>
            <a:r>
              <a:rPr lang="en-US" sz="2400" i="1" dirty="0"/>
              <a:t>bottom</a:t>
            </a:r>
            <a:r>
              <a:rPr lang="en-US" sz="2400" i="1" u="sng" dirty="0"/>
              <a:t> </a:t>
            </a:r>
          </a:p>
          <a:p>
            <a:pPr marL="228600" lvl="1">
              <a:spcBef>
                <a:spcPts val="1000"/>
              </a:spcBef>
            </a:pPr>
            <a:r>
              <a:rPr lang="en-US" sz="2400" i="1" dirty="0" smtClean="0"/>
              <a:t>Viewing </a:t>
            </a:r>
            <a:r>
              <a:rPr lang="en-US" sz="2400" i="1" u="sng" dirty="0"/>
              <a:t>Saved trees </a:t>
            </a:r>
            <a:r>
              <a:rPr lang="en-US" sz="2400" i="1" u="sng" dirty="0" smtClean="0"/>
              <a:t>page, </a:t>
            </a:r>
            <a:r>
              <a:rPr lang="en-US" sz="2400" i="1" dirty="0" smtClean="0"/>
              <a:t>User logs in all his waste in </a:t>
            </a:r>
            <a:r>
              <a:rPr lang="en-US" sz="2400" i="1" u="sng" dirty="0" smtClean="0"/>
              <a:t>textbox</a:t>
            </a:r>
            <a:r>
              <a:rPr lang="en-US" sz="2400" i="1" dirty="0" smtClean="0"/>
              <a:t> and choose measurement </a:t>
            </a:r>
            <a:r>
              <a:rPr lang="en-US" sz="2000" i="1" dirty="0"/>
              <a:t>(bottles, gr </a:t>
            </a:r>
            <a:r>
              <a:rPr lang="en-US" sz="2000" i="1" dirty="0" err="1"/>
              <a:t>etc</a:t>
            </a:r>
            <a:r>
              <a:rPr lang="en-US" sz="2000" i="1" dirty="0"/>
              <a:t>) and type of waste </a:t>
            </a:r>
            <a:r>
              <a:rPr lang="en-US" sz="2000" i="1" dirty="0" smtClean="0"/>
              <a:t> from </a:t>
            </a:r>
            <a:r>
              <a:rPr lang="en-US" i="1" u="sng" dirty="0"/>
              <a:t>d</a:t>
            </a:r>
            <a:r>
              <a:rPr lang="en-US" i="1" u="sng" dirty="0" smtClean="0"/>
              <a:t>ropdown </a:t>
            </a:r>
            <a:r>
              <a:rPr lang="en-US" i="1" u="sng" dirty="0"/>
              <a:t>menu </a:t>
            </a:r>
            <a:endParaRPr lang="en-US" sz="2400" i="1" dirty="0" smtClean="0"/>
          </a:p>
          <a:p>
            <a:r>
              <a:rPr lang="en-US" sz="2400" i="1" dirty="0" smtClean="0"/>
              <a:t>User </a:t>
            </a:r>
            <a:r>
              <a:rPr lang="en-US" sz="2400" i="1" dirty="0"/>
              <a:t>clicks </a:t>
            </a:r>
            <a:r>
              <a:rPr lang="en-US" sz="2400" i="1" u="sng" dirty="0"/>
              <a:t>bottom “Enter” </a:t>
            </a:r>
            <a:r>
              <a:rPr lang="en-US" sz="2400" i="1" dirty="0"/>
              <a:t>and receives conversion his waste to </a:t>
            </a:r>
            <a:r>
              <a:rPr lang="en-US" sz="2400" i="1" dirty="0" smtClean="0"/>
              <a:t>saved trees</a:t>
            </a:r>
            <a:endParaRPr lang="en-US" sz="2400" i="1" dirty="0"/>
          </a:p>
          <a:p>
            <a:r>
              <a:rPr lang="en-US" sz="2400" i="1" dirty="0" smtClean="0"/>
              <a:t>Under textbox user can see his rating among all users and his level of saving Russia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3340972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8745" b="3352"/>
          <a:stretch/>
        </p:blipFill>
        <p:spPr>
          <a:xfrm flipH="1">
            <a:off x="-1" y="2535692"/>
            <a:ext cx="3059990" cy="4322308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0" y="-2113"/>
            <a:ext cx="12192000" cy="104575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8CBA60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7784926" y="-121440"/>
            <a:ext cx="1633116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59724B"/>
                </a:solidFill>
                <a:latin typeface="A La Russ" panose="04000500000000000000" pitchFamily="82" charset="0"/>
              </a:rPr>
              <a:t>Login</a:t>
            </a:r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1008328" y="5"/>
            <a:ext cx="277786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dirty="0" err="1">
                <a:solidFill>
                  <a:srgbClr val="59724B"/>
                </a:solidFill>
                <a:latin typeface="A La Russ" panose="04000500000000000000" pitchFamily="82" charset="0"/>
              </a:rPr>
              <a:t>RuRec</a:t>
            </a:r>
            <a:endParaRPr lang="en-US" sz="66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53" y="75293"/>
            <a:ext cx="813297" cy="813297"/>
          </a:xfrm>
          <a:prstGeom prst="rect">
            <a:avLst/>
          </a:prstGeom>
        </p:spPr>
      </p:pic>
      <p:pic>
        <p:nvPicPr>
          <p:cNvPr id="26" name="Рисунок 2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015" y="1204178"/>
            <a:ext cx="989075" cy="989075"/>
          </a:xfrm>
          <a:prstGeom prst="rect">
            <a:avLst/>
          </a:prstGeom>
        </p:spPr>
      </p:pic>
      <p:pic>
        <p:nvPicPr>
          <p:cNvPr id="27" name="Рисунок 2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049" y="1115101"/>
            <a:ext cx="1051469" cy="1051469"/>
          </a:xfrm>
          <a:prstGeom prst="rect">
            <a:avLst/>
          </a:prstGeom>
        </p:spPr>
      </p:pic>
      <p:pic>
        <p:nvPicPr>
          <p:cNvPr id="28" name="Рисунок 2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9849" y="1204178"/>
            <a:ext cx="953064" cy="953064"/>
          </a:xfrm>
          <a:prstGeom prst="rect">
            <a:avLst/>
          </a:prstGeom>
        </p:spPr>
      </p:pic>
      <p:pic>
        <p:nvPicPr>
          <p:cNvPr id="29" name="Рисунок 2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302" y="161368"/>
            <a:ext cx="645554" cy="645554"/>
          </a:xfrm>
          <a:prstGeom prst="rect">
            <a:avLst/>
          </a:prstGeom>
        </p:spPr>
      </p:pic>
      <p:pic>
        <p:nvPicPr>
          <p:cNvPr id="30" name="Рисунок 29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3815" y="161369"/>
            <a:ext cx="713186" cy="713186"/>
          </a:xfrm>
          <a:prstGeom prst="rect">
            <a:avLst/>
          </a:prstGeom>
        </p:spPr>
      </p:pic>
      <p:sp>
        <p:nvSpPr>
          <p:cNvPr id="31" name="Прямоугольник 30"/>
          <p:cNvSpPr/>
          <p:nvPr/>
        </p:nvSpPr>
        <p:spPr>
          <a:xfrm>
            <a:off x="9962730" y="-98321"/>
            <a:ext cx="1633116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signup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2" name="Прямоугольник 31"/>
          <p:cNvSpPr/>
          <p:nvPr/>
        </p:nvSpPr>
        <p:spPr>
          <a:xfrm>
            <a:off x="2103452" y="1062531"/>
            <a:ext cx="2268670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calculator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3" name="Прямоугольник 32"/>
          <p:cNvSpPr/>
          <p:nvPr/>
        </p:nvSpPr>
        <p:spPr>
          <a:xfrm>
            <a:off x="9072069" y="1083279"/>
            <a:ext cx="1633116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MAP 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sp>
        <p:nvSpPr>
          <p:cNvPr id="34" name="Прямоугольник 33"/>
          <p:cNvSpPr/>
          <p:nvPr/>
        </p:nvSpPr>
        <p:spPr>
          <a:xfrm>
            <a:off x="5913791" y="1137434"/>
            <a:ext cx="1771120" cy="11816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59724B"/>
                </a:solidFill>
                <a:latin typeface="A La Russ" panose="04000500000000000000" pitchFamily="82" charset="0"/>
              </a:rPr>
              <a:t>Saved trees</a:t>
            </a:r>
            <a:endParaRPr lang="en-US" sz="3200" dirty="0">
              <a:solidFill>
                <a:srgbClr val="59724B"/>
              </a:solidFill>
              <a:latin typeface="A La Russ" panose="04000500000000000000" pitchFamily="82" charset="0"/>
            </a:endParaRPr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r="11133" b="110"/>
          <a:stretch/>
        </p:blipFill>
        <p:spPr>
          <a:xfrm>
            <a:off x="9152147" y="2463337"/>
            <a:ext cx="3027154" cy="4356563"/>
          </a:xfrm>
          <a:prstGeom prst="rect">
            <a:avLst/>
          </a:prstGeom>
        </p:spPr>
      </p:pic>
      <p:grpSp>
        <p:nvGrpSpPr>
          <p:cNvPr id="20" name="Группа 19"/>
          <p:cNvGrpSpPr/>
          <p:nvPr/>
        </p:nvGrpSpPr>
        <p:grpSpPr>
          <a:xfrm>
            <a:off x="2949590" y="2402296"/>
            <a:ext cx="6170557" cy="1989503"/>
            <a:chOff x="2997199" y="2287212"/>
            <a:chExt cx="6074869" cy="1930377"/>
          </a:xfrm>
        </p:grpSpPr>
        <p:sp>
          <p:nvSpPr>
            <p:cNvPr id="18" name="Скругленный прямоугольник 17"/>
            <p:cNvSpPr/>
            <p:nvPr/>
          </p:nvSpPr>
          <p:spPr>
            <a:xfrm>
              <a:off x="2997199" y="2287212"/>
              <a:ext cx="6074869" cy="1930377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Группа 9"/>
            <p:cNvGrpSpPr/>
            <p:nvPr/>
          </p:nvGrpSpPr>
          <p:grpSpPr>
            <a:xfrm>
              <a:off x="3214576" y="2498975"/>
              <a:ext cx="5537993" cy="1602780"/>
              <a:chOff x="3035300" y="3261397"/>
              <a:chExt cx="5702652" cy="2122523"/>
            </a:xfrm>
          </p:grpSpPr>
          <p:sp>
            <p:nvSpPr>
              <p:cNvPr id="22" name="Прямоугольник 21"/>
              <p:cNvSpPr/>
              <p:nvPr/>
            </p:nvSpPr>
            <p:spPr>
              <a:xfrm>
                <a:off x="3461210" y="4858412"/>
                <a:ext cx="2371911" cy="488378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solidFill>
                  <a:schemeClr val="accent6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 dirty="0" smtClean="0">
                    <a:solidFill>
                      <a:schemeClr val="tx1"/>
                    </a:solidFill>
                    <a:latin typeface="A La Russ" panose="04000500000000000000" pitchFamily="82" charset="0"/>
                  </a:rPr>
                  <a:t>Save earth</a:t>
                </a:r>
                <a:endParaRPr lang="en-US" sz="2800" b="1" dirty="0">
                  <a:solidFill>
                    <a:schemeClr val="tx1"/>
                  </a:solidFill>
                  <a:latin typeface="A La Russ" panose="04000500000000000000" pitchFamily="82" charset="0"/>
                </a:endParaRPr>
              </a:p>
            </p:txBody>
          </p:sp>
          <p:sp>
            <p:nvSpPr>
              <p:cNvPr id="24" name="Прямоугольник 23"/>
              <p:cNvSpPr/>
              <p:nvPr/>
            </p:nvSpPr>
            <p:spPr>
              <a:xfrm>
                <a:off x="6338414" y="4838625"/>
                <a:ext cx="2399538" cy="545295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 dirty="0" smtClean="0">
                    <a:solidFill>
                      <a:schemeClr val="bg1"/>
                    </a:solidFill>
                    <a:latin typeface="A La Russ" panose="04000500000000000000" pitchFamily="82" charset="0"/>
                  </a:rPr>
                  <a:t>clear</a:t>
                </a:r>
                <a:endParaRPr lang="en-US" sz="2800" b="1" dirty="0">
                  <a:solidFill>
                    <a:schemeClr val="bg1"/>
                  </a:solidFill>
                  <a:latin typeface="A La Russ" panose="04000500000000000000" pitchFamily="82" charset="0"/>
                </a:endParaRPr>
              </a:p>
            </p:txBody>
          </p:sp>
          <p:sp>
            <p:nvSpPr>
              <p:cNvPr id="8" name="Прямоугольник 7"/>
              <p:cNvSpPr/>
              <p:nvPr/>
            </p:nvSpPr>
            <p:spPr>
              <a:xfrm>
                <a:off x="3921180" y="3308938"/>
                <a:ext cx="887592" cy="31017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chemeClr val="accent6">
                        <a:lumMod val="50000"/>
                      </a:schemeClr>
                    </a:solidFill>
                    <a:latin typeface="A La Russ" panose="04000500000000000000" pitchFamily="82" charset="0"/>
                  </a:rPr>
                  <a:t>type</a:t>
                </a:r>
                <a:endParaRPr lang="en-US" sz="2000" dirty="0">
                  <a:solidFill>
                    <a:schemeClr val="accent6">
                      <a:lumMod val="50000"/>
                    </a:schemeClr>
                  </a:solidFill>
                  <a:latin typeface="A La Russ" panose="04000500000000000000" pitchFamily="82" charset="0"/>
                </a:endParaRPr>
              </a:p>
            </p:txBody>
          </p:sp>
          <p:sp>
            <p:nvSpPr>
              <p:cNvPr id="13" name="Скругленный прямоугольник 12"/>
              <p:cNvSpPr/>
              <p:nvPr/>
            </p:nvSpPr>
            <p:spPr>
              <a:xfrm>
                <a:off x="4892662" y="3261397"/>
                <a:ext cx="3150453" cy="335054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Скругленный прямоугольник 34"/>
              <p:cNvSpPr/>
              <p:nvPr/>
            </p:nvSpPr>
            <p:spPr>
              <a:xfrm>
                <a:off x="4892661" y="3795765"/>
                <a:ext cx="3150454" cy="350219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Прямоугольник 36"/>
              <p:cNvSpPr/>
              <p:nvPr/>
            </p:nvSpPr>
            <p:spPr>
              <a:xfrm>
                <a:off x="3035300" y="3823172"/>
                <a:ext cx="1783833" cy="322812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chemeClr val="accent6">
                        <a:lumMod val="50000"/>
                      </a:schemeClr>
                    </a:solidFill>
                    <a:latin typeface="A La Russ" panose="04000500000000000000" pitchFamily="82" charset="0"/>
                  </a:rPr>
                  <a:t>measurement</a:t>
                </a:r>
                <a:endParaRPr lang="en-US" sz="2000" dirty="0">
                  <a:solidFill>
                    <a:schemeClr val="accent6">
                      <a:lumMod val="50000"/>
                    </a:schemeClr>
                  </a:solidFill>
                  <a:latin typeface="A La Russ" panose="04000500000000000000" pitchFamily="82" charset="0"/>
                </a:endParaRPr>
              </a:p>
            </p:txBody>
          </p:sp>
          <p:sp>
            <p:nvSpPr>
              <p:cNvPr id="38" name="Прямоугольник 37"/>
              <p:cNvSpPr/>
              <p:nvPr/>
            </p:nvSpPr>
            <p:spPr>
              <a:xfrm>
                <a:off x="3617586" y="4242188"/>
                <a:ext cx="1246048" cy="45627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chemeClr val="accent6">
                        <a:lumMod val="50000"/>
                      </a:schemeClr>
                    </a:solidFill>
                    <a:latin typeface="A La Russ" panose="04000500000000000000" pitchFamily="82" charset="0"/>
                  </a:rPr>
                  <a:t>amount</a:t>
                </a:r>
                <a:endParaRPr lang="en-US" sz="2000" dirty="0">
                  <a:solidFill>
                    <a:schemeClr val="accent6">
                      <a:lumMod val="50000"/>
                    </a:schemeClr>
                  </a:solidFill>
                  <a:latin typeface="A La Russ" panose="04000500000000000000" pitchFamily="82" charset="0"/>
                </a:endParaRPr>
              </a:p>
            </p:txBody>
          </p:sp>
          <p:sp>
            <p:nvSpPr>
              <p:cNvPr id="41" name="Скругленный прямоугольник 40"/>
              <p:cNvSpPr/>
              <p:nvPr/>
            </p:nvSpPr>
            <p:spPr>
              <a:xfrm>
                <a:off x="4869451" y="4289428"/>
                <a:ext cx="941093" cy="423719"/>
              </a:xfrm>
              <a:prstGeom prst="round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Равнобедренный треугольник 16"/>
              <p:cNvSpPr/>
              <p:nvPr/>
            </p:nvSpPr>
            <p:spPr>
              <a:xfrm flipV="1">
                <a:off x="7734501" y="3311226"/>
                <a:ext cx="244308" cy="238988"/>
              </a:xfrm>
              <a:prstGeom prst="triangle">
                <a:avLst/>
              </a:prstGeom>
              <a:solidFill>
                <a:srgbClr val="D9E8C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Равнобедренный треугольник 41"/>
              <p:cNvSpPr/>
              <p:nvPr/>
            </p:nvSpPr>
            <p:spPr>
              <a:xfrm flipV="1">
                <a:off x="7726363" y="3858752"/>
                <a:ext cx="244308" cy="238988"/>
              </a:xfrm>
              <a:prstGeom prst="triangle">
                <a:avLst/>
              </a:prstGeom>
              <a:solidFill>
                <a:srgbClr val="D9E8C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1" name="Прямоугольник 10"/>
          <p:cNvSpPr/>
          <p:nvPr/>
        </p:nvSpPr>
        <p:spPr>
          <a:xfrm>
            <a:off x="4366828" y="5611003"/>
            <a:ext cx="1271411" cy="9144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3200" dirty="0" smtClean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rPr>
              <a:t>19</a:t>
            </a:r>
            <a:endParaRPr lang="en-US" sz="3200" dirty="0">
              <a:solidFill>
                <a:schemeClr val="accent6">
                  <a:lumMod val="50000"/>
                </a:schemeClr>
              </a:solidFill>
              <a:latin typeface="A La Russ" panose="04000500000000000000" pitchFamily="82" charset="0"/>
            </a:endParaRPr>
          </a:p>
        </p:txBody>
      </p:sp>
      <p:sp>
        <p:nvSpPr>
          <p:cNvPr id="40" name="Прямоугольник 39"/>
          <p:cNvSpPr/>
          <p:nvPr/>
        </p:nvSpPr>
        <p:spPr>
          <a:xfrm>
            <a:off x="3004969" y="5793802"/>
            <a:ext cx="1479340" cy="58077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err="1" smtClean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rPr>
              <a:t>iVAN</a:t>
            </a:r>
            <a:endParaRPr lang="en-US" sz="2800" dirty="0">
              <a:solidFill>
                <a:schemeClr val="accent6">
                  <a:lumMod val="50000"/>
                </a:schemeClr>
              </a:solidFill>
              <a:latin typeface="A La Russ" panose="04000500000000000000" pitchFamily="82" charset="0"/>
            </a:endParaRPr>
          </a:p>
        </p:txBody>
      </p:sp>
      <p:sp>
        <p:nvSpPr>
          <p:cNvPr id="44" name="Прямоугольник 43"/>
          <p:cNvSpPr/>
          <p:nvPr/>
        </p:nvSpPr>
        <p:spPr>
          <a:xfrm>
            <a:off x="3543852" y="4602039"/>
            <a:ext cx="5051134" cy="5894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b="1" dirty="0" smtClean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rPr>
              <a:t>Saved mother-earth</a:t>
            </a:r>
          </a:p>
        </p:txBody>
      </p:sp>
      <p:pic>
        <p:nvPicPr>
          <p:cNvPr id="23" name="Рисунок 22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0812" y="5743281"/>
            <a:ext cx="675569" cy="675569"/>
          </a:xfrm>
          <a:prstGeom prst="rect">
            <a:avLst/>
          </a:prstGeom>
        </p:spPr>
      </p:pic>
      <p:grpSp>
        <p:nvGrpSpPr>
          <p:cNvPr id="25" name="Группа 24"/>
          <p:cNvGrpSpPr/>
          <p:nvPr/>
        </p:nvGrpSpPr>
        <p:grpSpPr>
          <a:xfrm>
            <a:off x="7895895" y="5677357"/>
            <a:ext cx="899720" cy="697220"/>
            <a:chOff x="3751380" y="5236781"/>
            <a:chExt cx="899720" cy="697220"/>
          </a:xfrm>
        </p:grpSpPr>
        <p:pic>
          <p:nvPicPr>
            <p:cNvPr id="43" name="Рисунок 42"/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5531" y="5258432"/>
              <a:ext cx="675569" cy="675569"/>
            </a:xfrm>
            <a:prstGeom prst="rect">
              <a:avLst/>
            </a:prstGeom>
          </p:spPr>
        </p:pic>
        <p:pic>
          <p:nvPicPr>
            <p:cNvPr id="45" name="Рисунок 44"/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51380" y="5236781"/>
              <a:ext cx="675569" cy="675569"/>
            </a:xfrm>
            <a:prstGeom prst="rect">
              <a:avLst/>
            </a:prstGeom>
          </p:spPr>
        </p:pic>
      </p:grpSp>
      <p:sp>
        <p:nvSpPr>
          <p:cNvPr id="46" name="Прямоугольник 45"/>
          <p:cNvSpPr/>
          <p:nvPr/>
        </p:nvSpPr>
        <p:spPr>
          <a:xfrm>
            <a:off x="5922964" y="5624293"/>
            <a:ext cx="1279742" cy="91979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3200" dirty="0" smtClean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rPr>
              <a:t>1 </a:t>
            </a:r>
            <a:r>
              <a:rPr lang="en-US" sz="3200" dirty="0" smtClean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rPr>
              <a:t>kg</a:t>
            </a:r>
            <a:endParaRPr lang="en-US" sz="3200" dirty="0">
              <a:solidFill>
                <a:schemeClr val="accent6">
                  <a:lumMod val="50000"/>
                </a:schemeClr>
              </a:solidFill>
              <a:latin typeface="A La Russ" panose="04000500000000000000" pitchFamily="82" charset="0"/>
            </a:endParaRPr>
          </a:p>
        </p:txBody>
      </p:sp>
      <p:graphicFrame>
        <p:nvGraphicFramePr>
          <p:cNvPr id="36" name="Таблица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5209043"/>
              </p:ext>
            </p:extLst>
          </p:nvPr>
        </p:nvGraphicFramePr>
        <p:xfrm>
          <a:off x="3056691" y="5176908"/>
          <a:ext cx="6092156" cy="3657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321510">
                  <a:extLst>
                    <a:ext uri="{9D8B030D-6E8A-4147-A177-3AD203B41FA5}">
                      <a16:colId xmlns:a16="http://schemas.microsoft.com/office/drawing/2014/main" val="2949145777"/>
                    </a:ext>
                  </a:extLst>
                </a:gridCol>
                <a:gridCol w="1397000">
                  <a:extLst>
                    <a:ext uri="{9D8B030D-6E8A-4147-A177-3AD203B41FA5}">
                      <a16:colId xmlns:a16="http://schemas.microsoft.com/office/drawing/2014/main" val="2645611966"/>
                    </a:ext>
                  </a:extLst>
                </a:gridCol>
                <a:gridCol w="1409700">
                  <a:extLst>
                    <a:ext uri="{9D8B030D-6E8A-4147-A177-3AD203B41FA5}">
                      <a16:colId xmlns:a16="http://schemas.microsoft.com/office/drawing/2014/main" val="2506106403"/>
                    </a:ext>
                  </a:extLst>
                </a:gridCol>
                <a:gridCol w="1963946">
                  <a:extLst>
                    <a:ext uri="{9D8B030D-6E8A-4147-A177-3AD203B41FA5}">
                      <a16:colId xmlns:a16="http://schemas.microsoft.com/office/drawing/2014/main" val="371166155"/>
                    </a:ext>
                  </a:extLst>
                </a:gridCol>
              </a:tblGrid>
              <a:tr h="29649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Mongolian Baiti" panose="03000500000000000000" pitchFamily="66" charset="0"/>
                          <a:cs typeface="Mongolian Baiti" panose="03000500000000000000" pitchFamily="66" charset="0"/>
                        </a:rPr>
                        <a:t>User</a:t>
                      </a:r>
                      <a:endParaRPr lang="en-US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Mongolian Baiti" panose="03000500000000000000" pitchFamily="66" charset="0"/>
                        <a:cs typeface="Mongolian Baiti" panose="03000500000000000000" pitchFamily="66" charset="0"/>
                      </a:endParaRPr>
                    </a:p>
                  </a:txBody>
                  <a:tcPr>
                    <a:solidFill>
                      <a:srgbClr val="D9E8C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Mongolian Baiti" panose="03000500000000000000" pitchFamily="66" charset="0"/>
                          <a:cs typeface="Mongolian Baiti" panose="03000500000000000000" pitchFamily="66" charset="0"/>
                        </a:rPr>
                        <a:t>Rating</a:t>
                      </a:r>
                      <a:endParaRPr lang="en-US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Mongolian Baiti" panose="03000500000000000000" pitchFamily="66" charset="0"/>
                        <a:cs typeface="Mongolian Baiti" panose="03000500000000000000" pitchFamily="66" charset="0"/>
                      </a:endParaRPr>
                    </a:p>
                  </a:txBody>
                  <a:tcPr>
                    <a:solidFill>
                      <a:srgbClr val="D9E8C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Mongolian Baiti" panose="03000500000000000000" pitchFamily="66" charset="0"/>
                          <a:cs typeface="Mongolian Baiti" panose="03000500000000000000" pitchFamily="66" charset="0"/>
                        </a:rPr>
                        <a:t>Waste</a:t>
                      </a:r>
                      <a:endParaRPr lang="en-US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Mongolian Baiti" panose="03000500000000000000" pitchFamily="66" charset="0"/>
                        <a:cs typeface="Mongolian Baiti" panose="03000500000000000000" pitchFamily="66" charset="0"/>
                      </a:endParaRPr>
                    </a:p>
                  </a:txBody>
                  <a:tcPr>
                    <a:solidFill>
                      <a:srgbClr val="D9E8C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Mongolian Baiti" panose="03000500000000000000" pitchFamily="66" charset="0"/>
                          <a:cs typeface="Mongolian Baiti" panose="03000500000000000000" pitchFamily="66" charset="0"/>
                        </a:rPr>
                        <a:t> Saved</a:t>
                      </a:r>
                      <a:endParaRPr lang="en-US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Mongolian Baiti" panose="03000500000000000000" pitchFamily="66" charset="0"/>
                        <a:cs typeface="Mongolian Baiti" panose="03000500000000000000" pitchFamily="66" charset="0"/>
                      </a:endParaRPr>
                    </a:p>
                  </a:txBody>
                  <a:tcPr>
                    <a:solidFill>
                      <a:srgbClr val="D9E8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8373548"/>
                  </a:ext>
                </a:extLst>
              </a:tr>
            </a:tbl>
          </a:graphicData>
        </a:graphic>
      </p:graphicFrame>
      <p:sp>
        <p:nvSpPr>
          <p:cNvPr id="47" name="Прямоугольник 46"/>
          <p:cNvSpPr/>
          <p:nvPr/>
        </p:nvSpPr>
        <p:spPr>
          <a:xfrm>
            <a:off x="7282572" y="5673576"/>
            <a:ext cx="1004708" cy="7875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accent6">
                    <a:lumMod val="50000"/>
                  </a:schemeClr>
                </a:solidFill>
                <a:latin typeface="A La Russ" panose="04000500000000000000" pitchFamily="82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959281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11363</TotalTime>
  <Words>490</Words>
  <Application>Microsoft Office PowerPoint</Application>
  <PresentationFormat>Широкоэкранный</PresentationFormat>
  <Paragraphs>133</Paragraphs>
  <Slides>11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9" baseType="lpstr">
      <vt:lpstr>Montserrat Medium</vt:lpstr>
      <vt:lpstr>A La Russ</vt:lpstr>
      <vt:lpstr>Montserrat Black</vt:lpstr>
      <vt:lpstr>Arial</vt:lpstr>
      <vt:lpstr>Calibri Light</vt:lpstr>
      <vt:lpstr>Mongolian Baiti</vt:lpstr>
      <vt:lpstr>Calibri</vt:lpstr>
      <vt:lpstr>Тема Office</vt:lpstr>
      <vt:lpstr>RuRec</vt:lpstr>
      <vt:lpstr>Story 1</vt:lpstr>
      <vt:lpstr>Презентация PowerPoint</vt:lpstr>
      <vt:lpstr>Презентация PowerPoint</vt:lpstr>
      <vt:lpstr>Презентация PowerPoint</vt:lpstr>
      <vt:lpstr>Story 2</vt:lpstr>
      <vt:lpstr>Презентация PowerPoint</vt:lpstr>
      <vt:lpstr>Story 3</vt:lpstr>
      <vt:lpstr>Презентация PowerPoint</vt:lpstr>
      <vt:lpstr>Story 4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RuRec</dc:title>
  <dc:creator>Васильева Наталия</dc:creator>
  <cp:lastModifiedBy>Васильева Наталия</cp:lastModifiedBy>
  <cp:revision>83</cp:revision>
  <dcterms:created xsi:type="dcterms:W3CDTF">2022-03-08T22:16:16Z</dcterms:created>
  <dcterms:modified xsi:type="dcterms:W3CDTF">2022-04-25T09:41:46Z</dcterms:modified>
</cp:coreProperties>
</file>

<file path=docProps/thumbnail.jpeg>
</file>